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F8D76936-8FD8-4CB3-AD28-F4FFA90187C5}" type="datetimeFigureOut">
              <a:rPr lang="el-GR" smtClean="0"/>
              <a:pPr/>
              <a:t>6/12/2019</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E734D4AF-4C76-4ED1-A05E-80692FBCD029}"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8D76936-8FD8-4CB3-AD28-F4FFA90187C5}" type="datetimeFigureOut">
              <a:rPr lang="el-GR" smtClean="0"/>
              <a:pPr/>
              <a:t>6/12/2019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734D4AF-4C76-4ED1-A05E-80692FBCD02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8D76936-8FD8-4CB3-AD28-F4FFA90187C5}" type="datetimeFigureOut">
              <a:rPr lang="el-GR" smtClean="0"/>
              <a:pPr/>
              <a:t>6/12/2019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734D4AF-4C76-4ED1-A05E-80692FBCD02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8D76936-8FD8-4CB3-AD28-F4FFA90187C5}" type="datetimeFigureOut">
              <a:rPr lang="el-GR" smtClean="0"/>
              <a:pPr/>
              <a:t>6/12/2019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734D4AF-4C76-4ED1-A05E-80692FBCD02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8D76936-8FD8-4CB3-AD28-F4FFA90187C5}" type="datetimeFigureOut">
              <a:rPr lang="el-GR" smtClean="0"/>
              <a:pPr/>
              <a:t>6/12/2019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E734D4AF-4C76-4ED1-A05E-80692FBCD02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F8D76936-8FD8-4CB3-AD28-F4FFA90187C5}" type="datetimeFigureOut">
              <a:rPr lang="el-GR" smtClean="0"/>
              <a:pPr/>
              <a:t>6/12/2019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734D4AF-4C76-4ED1-A05E-80692FBCD02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F8D76936-8FD8-4CB3-AD28-F4FFA90187C5}" type="datetimeFigureOut">
              <a:rPr lang="el-GR" smtClean="0"/>
              <a:pPr/>
              <a:t>6/12/2019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734D4AF-4C76-4ED1-A05E-80692FBCD02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8D76936-8FD8-4CB3-AD28-F4FFA90187C5}" type="datetimeFigureOut">
              <a:rPr lang="el-GR" smtClean="0"/>
              <a:pPr/>
              <a:t>6/12/2019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734D4AF-4C76-4ED1-A05E-80692FBCD02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8D76936-8FD8-4CB3-AD28-F4FFA90187C5}" type="datetimeFigureOut">
              <a:rPr lang="el-GR" smtClean="0"/>
              <a:pPr/>
              <a:t>6/12/2019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734D4AF-4C76-4ED1-A05E-80692FBCD02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F8D76936-8FD8-4CB3-AD28-F4FFA90187C5}" type="datetimeFigureOut">
              <a:rPr lang="el-GR" smtClean="0"/>
              <a:pPr/>
              <a:t>6/12/2019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734D4AF-4C76-4ED1-A05E-80692FBCD02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8D76936-8FD8-4CB3-AD28-F4FFA90187C5}" type="datetimeFigureOut">
              <a:rPr lang="el-GR" smtClean="0"/>
              <a:pPr/>
              <a:t>6/12/2019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734D4AF-4C76-4ED1-A05E-80692FBCD02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8D76936-8FD8-4CB3-AD28-F4FFA90187C5}" type="datetimeFigureOut">
              <a:rPr lang="el-GR" smtClean="0"/>
              <a:pPr/>
              <a:t>6/12/2019</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734D4AF-4C76-4ED1-A05E-80692FBCD029}"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t>Δ</a:t>
            </a:r>
            <a:r>
              <a:rPr lang="en-US" dirty="0" err="1"/>
              <a:t>i</a:t>
            </a:r>
            <a:r>
              <a:rPr lang="el-GR" dirty="0" err="1"/>
              <a:t>ατροφη</a:t>
            </a:r>
            <a:r>
              <a:rPr lang="el-GR" dirty="0"/>
              <a:t> στην </a:t>
            </a:r>
            <a:r>
              <a:rPr lang="el-GR" dirty="0" err="1"/>
              <a:t>νεοτερη</a:t>
            </a:r>
            <a:r>
              <a:rPr lang="el-GR" dirty="0"/>
              <a:t> </a:t>
            </a:r>
            <a:r>
              <a:rPr lang="el-GR" dirty="0" err="1"/>
              <a:t>ελλαδα</a:t>
            </a:r>
            <a:endParaRPr lang="el-GR" dirty="0"/>
          </a:p>
        </p:txBody>
      </p:sp>
      <p:sp>
        <p:nvSpPr>
          <p:cNvPr id="3" name="2 - Υπότιτλος"/>
          <p:cNvSpPr>
            <a:spLocks noGrp="1"/>
          </p:cNvSpPr>
          <p:nvPr>
            <p:ph type="subTitle" idx="1"/>
          </p:nvPr>
        </p:nvSpPr>
        <p:spPr/>
        <p:txBody>
          <a:bodyPr/>
          <a:lstStyle/>
          <a:p>
            <a:r>
              <a:rPr lang="el-GR" dirty="0"/>
              <a:t>Από τη ΣΤ΄ του 11</a:t>
            </a:r>
            <a:r>
              <a:rPr lang="el-GR" baseline="30000" dirty="0"/>
              <a:t>ου</a:t>
            </a:r>
            <a:r>
              <a:rPr lang="el-GR" dirty="0"/>
              <a:t> δημοτικού σχολειού Δράμας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dirty="0"/>
            </a:br>
            <a:r>
              <a:rPr lang="el-GR" dirty="0"/>
              <a:t>Τσιπούρες στο φούρνο </a:t>
            </a:r>
            <a:br>
              <a:rPr lang="el-GR" dirty="0"/>
            </a:br>
            <a:endParaRPr lang="el-GR" dirty="0"/>
          </a:p>
        </p:txBody>
      </p:sp>
      <p:sp>
        <p:nvSpPr>
          <p:cNvPr id="3" name="2 - Θέση περιεχομένου"/>
          <p:cNvSpPr>
            <a:spLocks noGrp="1"/>
          </p:cNvSpPr>
          <p:nvPr>
            <p:ph idx="1"/>
          </p:nvPr>
        </p:nvSpPr>
        <p:spPr/>
        <p:txBody>
          <a:bodyPr>
            <a:normAutofit fontScale="85000" lnSpcReduction="20000"/>
          </a:bodyPr>
          <a:lstStyle/>
          <a:p>
            <a:pPr marL="137160" indent="0">
              <a:buNone/>
            </a:pPr>
            <a:r>
              <a:rPr lang="el-GR" b="1" dirty="0"/>
              <a:t>ΥΛΙΚΑ</a:t>
            </a:r>
            <a:endParaRPr lang="el-GR" dirty="0"/>
          </a:p>
          <a:p>
            <a:pPr marL="137160" indent="0">
              <a:buNone/>
            </a:pPr>
            <a:r>
              <a:rPr lang="el-GR" dirty="0"/>
              <a:t>2 τσιπούρες </a:t>
            </a:r>
            <a:br>
              <a:rPr lang="el-GR" dirty="0"/>
            </a:br>
            <a:r>
              <a:rPr lang="el-GR" dirty="0"/>
              <a:t>1 κ.τ.σ φρέσκο δεντρολίβανο</a:t>
            </a:r>
            <a:br>
              <a:rPr lang="el-GR" dirty="0"/>
            </a:br>
            <a:r>
              <a:rPr lang="el-GR" dirty="0"/>
              <a:t>Χοντρό αλάτι</a:t>
            </a:r>
          </a:p>
          <a:p>
            <a:pPr marL="137160" indent="0">
              <a:buNone/>
            </a:pPr>
            <a:r>
              <a:rPr lang="el-GR" dirty="0"/>
              <a:t>1 Λεμόνι </a:t>
            </a:r>
          </a:p>
          <a:p>
            <a:pPr marL="137160" indent="0">
              <a:buNone/>
            </a:pPr>
            <a:r>
              <a:rPr lang="el-GR" dirty="0"/>
              <a:t> </a:t>
            </a:r>
          </a:p>
          <a:p>
            <a:pPr marL="137160" indent="0" algn="ctr">
              <a:buNone/>
            </a:pPr>
            <a:endParaRPr lang="el-GR" b="1" dirty="0"/>
          </a:p>
          <a:p>
            <a:pPr marL="137160" indent="0" algn="ctr">
              <a:buNone/>
            </a:pPr>
            <a:r>
              <a:rPr lang="el-GR" b="1" dirty="0"/>
              <a:t>ΕΚΤΕΛΕΣΗ </a:t>
            </a:r>
            <a:endParaRPr lang="el-GR" dirty="0"/>
          </a:p>
          <a:p>
            <a:pPr marL="137160" indent="0" algn="just">
              <a:buNone/>
            </a:pPr>
            <a:r>
              <a:rPr lang="el-GR" dirty="0"/>
              <a:t>Πλύνετε καλά τις τσιπούρες σας και αλατίστε τις μέσα και έξω με χοντρό αλάτι. Πασπαλίστε από πάνω με το δεντρολίβανο, βάλτε μερικές φέτες λεμονιού και ψήστε. Μόλις ψηθούν καλά (χωρίς να ξεραθούν ή να στεγνώσουν), τις σερβίρετε προαιρετικά με λίγο θυμάρι ή ρίγανη και χυμό λεμονιού. </a:t>
            </a:r>
          </a:p>
          <a:p>
            <a:r>
              <a:rPr lang="el-GR" dirty="0"/>
              <a:t> </a:t>
            </a:r>
          </a:p>
          <a:p>
            <a:endParaRPr lang="el-GR" dirty="0"/>
          </a:p>
        </p:txBody>
      </p:sp>
      <p:pic>
        <p:nvPicPr>
          <p:cNvPr id="4" name="3 - Εικόνα" descr="Αποτέλεσμα εικόνας για τσιπούρα στο φούρνο"/>
          <p:cNvPicPr/>
          <p:nvPr/>
        </p:nvPicPr>
        <p:blipFill>
          <a:blip r:embed="rId2" cstate="print"/>
          <a:srcRect/>
          <a:stretch>
            <a:fillRect/>
          </a:stretch>
        </p:blipFill>
        <p:spPr bwMode="auto">
          <a:xfrm>
            <a:off x="5004048" y="1628800"/>
            <a:ext cx="3138686" cy="201622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dirty="0"/>
            </a:br>
            <a:r>
              <a:rPr lang="el-GR" dirty="0"/>
              <a:t>Καροτόσουπα βελουτέ </a:t>
            </a:r>
            <a:br>
              <a:rPr lang="el-GR" dirty="0"/>
            </a:br>
            <a:endParaRPr lang="el-GR" dirty="0"/>
          </a:p>
        </p:txBody>
      </p:sp>
      <p:sp>
        <p:nvSpPr>
          <p:cNvPr id="3" name="2 - Θέση περιεχομένου"/>
          <p:cNvSpPr>
            <a:spLocks noGrp="1"/>
          </p:cNvSpPr>
          <p:nvPr>
            <p:ph idx="1"/>
          </p:nvPr>
        </p:nvSpPr>
        <p:spPr/>
        <p:txBody>
          <a:bodyPr>
            <a:normAutofit fontScale="70000" lnSpcReduction="20000"/>
          </a:bodyPr>
          <a:lstStyle/>
          <a:p>
            <a:pPr marL="137160" indent="0">
              <a:buNone/>
            </a:pPr>
            <a:r>
              <a:rPr lang="el-GR" b="1" dirty="0"/>
              <a:t>ΥΛΙΚΑ</a:t>
            </a:r>
            <a:endParaRPr lang="el-GR" dirty="0"/>
          </a:p>
          <a:p>
            <a:pPr marL="137160" indent="0">
              <a:buNone/>
            </a:pPr>
            <a:r>
              <a:rPr lang="el-GR" dirty="0"/>
              <a:t>1 μικρό κρεμμύδι ψιλοκομμένο</a:t>
            </a:r>
            <a:br>
              <a:rPr lang="el-GR" dirty="0"/>
            </a:br>
            <a:r>
              <a:rPr lang="el-GR" dirty="0"/>
              <a:t>2 </a:t>
            </a:r>
            <a:r>
              <a:rPr lang="el-GR" dirty="0" err="1"/>
              <a:t>κ.σ</a:t>
            </a:r>
            <a:r>
              <a:rPr lang="el-GR" dirty="0"/>
              <a:t>.  βούτυρο</a:t>
            </a:r>
            <a:br>
              <a:rPr lang="el-GR" dirty="0"/>
            </a:br>
            <a:r>
              <a:rPr lang="el-GR" dirty="0"/>
              <a:t>5 κούπες  ζωμός κοτόπουλου</a:t>
            </a:r>
            <a:br>
              <a:rPr lang="el-GR" dirty="0"/>
            </a:br>
            <a:r>
              <a:rPr lang="el-GR" dirty="0"/>
              <a:t>7 καρότα καθαρισμένα και ψιλοκομμένα</a:t>
            </a:r>
            <a:br>
              <a:rPr lang="el-GR" dirty="0"/>
            </a:br>
            <a:r>
              <a:rPr lang="el-GR" dirty="0"/>
              <a:t>4 πατάτες κομμένες σε μικρά </a:t>
            </a:r>
            <a:r>
              <a:rPr lang="el-GR" dirty="0" err="1"/>
              <a:t>κυβάκια</a:t>
            </a:r>
            <a:br>
              <a:rPr lang="el-GR" dirty="0"/>
            </a:br>
            <a:r>
              <a:rPr lang="el-GR" dirty="0"/>
              <a:t>Αλάτι, πιπέρι</a:t>
            </a:r>
          </a:p>
          <a:p>
            <a:pPr marL="137160" indent="0">
              <a:buNone/>
            </a:pPr>
            <a:endParaRPr lang="el-GR" dirty="0"/>
          </a:p>
          <a:p>
            <a:pPr marL="137160" indent="0">
              <a:buNone/>
            </a:pPr>
            <a:endParaRPr lang="el-GR" dirty="0"/>
          </a:p>
          <a:p>
            <a:pPr marL="137160" indent="0" algn="ctr">
              <a:buNone/>
            </a:pPr>
            <a:r>
              <a:rPr lang="el-GR" b="1" dirty="0"/>
              <a:t>ΕΚΤΕΛΕΣΗ</a:t>
            </a:r>
            <a:endParaRPr lang="el-GR" dirty="0"/>
          </a:p>
          <a:p>
            <a:pPr marL="137160" indent="0" algn="just">
              <a:buNone/>
            </a:pPr>
            <a:r>
              <a:rPr lang="el-GR" dirty="0"/>
              <a:t>Σε μία κατσαρόλα τσιγαρίζετε το κρεμμύδι με το βούτυρο σε μέτρια φωτιά. Ρίχνετε τα καρότα και τις πατάτες και τσιγαρίζετε και αυτά. Προσθέτετε το ζωμό κοτόπουλο, σκεπάζετε την κατσαρόλα και μαγειρεύετε τα υλικά για 20 λεπτά περίπου. Μόλις είναι έτοιμα, ρίχνετε τη σούπα στο μπλέντερ και χτυπάτε, μέχρι να γίνει απαλή. Αλατοπιπερώνετε και σερβίρετε</a:t>
            </a:r>
          </a:p>
        </p:txBody>
      </p:sp>
      <p:pic>
        <p:nvPicPr>
          <p:cNvPr id="4" name="3 - Εικόνα" descr="Αποτέλεσμα εικόνας για καροτόσουπα βελουτε"/>
          <p:cNvPicPr/>
          <p:nvPr/>
        </p:nvPicPr>
        <p:blipFill>
          <a:blip r:embed="rId2" cstate="print"/>
          <a:srcRect/>
          <a:stretch>
            <a:fillRect/>
          </a:stretch>
        </p:blipFill>
        <p:spPr bwMode="auto">
          <a:xfrm>
            <a:off x="5580113" y="1700808"/>
            <a:ext cx="2808312" cy="187220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Μυρμηγκάτο </a:t>
            </a:r>
          </a:p>
        </p:txBody>
      </p:sp>
      <p:sp>
        <p:nvSpPr>
          <p:cNvPr id="3" name="2 - Θέση περιεχομένου"/>
          <p:cNvSpPr>
            <a:spLocks noGrp="1"/>
          </p:cNvSpPr>
          <p:nvPr>
            <p:ph idx="1"/>
          </p:nvPr>
        </p:nvSpPr>
        <p:spPr/>
        <p:txBody>
          <a:bodyPr>
            <a:normAutofit fontScale="55000" lnSpcReduction="20000"/>
          </a:bodyPr>
          <a:lstStyle/>
          <a:p>
            <a:pPr>
              <a:buNone/>
            </a:pPr>
            <a:endParaRPr lang="el-GR" dirty="0"/>
          </a:p>
          <a:p>
            <a:pPr marL="137160" indent="0">
              <a:buNone/>
            </a:pPr>
            <a:r>
              <a:rPr lang="el-GR" b="1" dirty="0"/>
              <a:t>ΥΛΙΚΑ </a:t>
            </a:r>
            <a:endParaRPr lang="el-GR" dirty="0"/>
          </a:p>
          <a:p>
            <a:pPr marL="137160" indent="0">
              <a:buNone/>
            </a:pPr>
            <a:r>
              <a:rPr lang="el-GR" dirty="0"/>
              <a:t>7 αβγά </a:t>
            </a:r>
          </a:p>
          <a:p>
            <a:pPr marL="137160" indent="0">
              <a:buNone/>
            </a:pPr>
            <a:r>
              <a:rPr lang="el-GR" dirty="0"/>
              <a:t>2 ποτήρια ζάχαρη</a:t>
            </a:r>
          </a:p>
          <a:p>
            <a:pPr marL="137160" indent="0">
              <a:buNone/>
            </a:pPr>
            <a:r>
              <a:rPr lang="el-GR" dirty="0"/>
              <a:t>1 </a:t>
            </a:r>
            <a:r>
              <a:rPr lang="el-GR" dirty="0" err="1"/>
              <a:t>βιτάμ</a:t>
            </a:r>
            <a:r>
              <a:rPr lang="el-GR" dirty="0"/>
              <a:t> </a:t>
            </a:r>
          </a:p>
          <a:p>
            <a:pPr marL="137160" indent="0">
              <a:buNone/>
            </a:pPr>
            <a:r>
              <a:rPr lang="el-GR" dirty="0"/>
              <a:t>2 φλιτζάνια φαρίνα</a:t>
            </a:r>
          </a:p>
          <a:p>
            <a:pPr marL="137160" indent="0">
              <a:buNone/>
            </a:pPr>
            <a:r>
              <a:rPr lang="el-GR" dirty="0"/>
              <a:t>1 ποτήρι γάλα </a:t>
            </a:r>
          </a:p>
          <a:p>
            <a:pPr marL="137160" indent="0">
              <a:buNone/>
            </a:pPr>
            <a:r>
              <a:rPr lang="el-GR" dirty="0"/>
              <a:t>2 φακελάκια τρούφα </a:t>
            </a:r>
          </a:p>
          <a:p>
            <a:pPr marL="137160" indent="0">
              <a:buNone/>
            </a:pPr>
            <a:r>
              <a:rPr lang="el-GR" dirty="0"/>
              <a:t>(Για το σιρόπι): 4 ποτήρια ζάχαρη, 4 ποτήρια νερό</a:t>
            </a:r>
          </a:p>
          <a:p>
            <a:pPr marL="137160" indent="0">
              <a:buNone/>
            </a:pPr>
            <a:r>
              <a:rPr lang="el-GR" dirty="0"/>
              <a:t>( Για την επικάλυψη): 2 κουβερτούρες, 1 κούπα κρέμα γάλακτος ή κούπα γάλα</a:t>
            </a:r>
          </a:p>
          <a:p>
            <a:pPr marL="137160" indent="0">
              <a:buNone/>
            </a:pPr>
            <a:endParaRPr lang="el-GR" dirty="0"/>
          </a:p>
          <a:p>
            <a:pPr marL="137160" indent="0" algn="ctr">
              <a:buNone/>
            </a:pPr>
            <a:r>
              <a:rPr lang="el-GR" b="1" dirty="0"/>
              <a:t>ΕΚΤΕΛΕΣΗ</a:t>
            </a:r>
            <a:endParaRPr lang="el-GR" dirty="0"/>
          </a:p>
          <a:p>
            <a:pPr marL="137160" indent="0" algn="just">
              <a:buNone/>
            </a:pPr>
            <a:r>
              <a:rPr lang="el-GR" dirty="0"/>
              <a:t>Χτυπάμε στο μίξερ πρώτα το </a:t>
            </a:r>
            <a:r>
              <a:rPr lang="el-GR" dirty="0" err="1"/>
              <a:t>βιτάμ</a:t>
            </a:r>
            <a:r>
              <a:rPr lang="el-GR" dirty="0"/>
              <a:t> με τη ζάχαρη, μετά τα αβγά, το γάλα και τέλος ρίχνουμε το αλεύρι και  την τρούφα. Βάζουμε το μίγμα σε μεγάλο τετράγωνο βουτυρωμένο ταψί και ψήνουμε στο φούρνο για λιγότερο από μία ώρα. Αφήνουμε το γλυκό να κρυώσει, ρίχνουμε το σιρόπι και το αφήνουμε κανένα μισάωρο. Τέλος, ρίχνουμε την σοκολάτα και κόβουμε το γλυκό σε φέτες. </a:t>
            </a:r>
          </a:p>
          <a:p>
            <a:r>
              <a:rPr lang="el-GR" dirty="0"/>
              <a:t> </a:t>
            </a:r>
          </a:p>
          <a:p>
            <a:endParaRPr lang="el-GR" dirty="0"/>
          </a:p>
        </p:txBody>
      </p:sp>
      <p:pic>
        <p:nvPicPr>
          <p:cNvPr id="4" name="3 - Εικόνα" descr="Αποτέλεσμα εικόνας για μυρμηγκάτο"/>
          <p:cNvPicPr/>
          <p:nvPr/>
        </p:nvPicPr>
        <p:blipFill>
          <a:blip r:embed="rId2" cstate="print"/>
          <a:srcRect/>
          <a:stretch>
            <a:fillRect/>
          </a:stretch>
        </p:blipFill>
        <p:spPr bwMode="auto">
          <a:xfrm>
            <a:off x="4860032" y="1772816"/>
            <a:ext cx="3384376" cy="187220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dirty="0"/>
            </a:br>
            <a:r>
              <a:rPr lang="el-GR" dirty="0"/>
              <a:t>Μακαρόνια με κιμά</a:t>
            </a:r>
            <a:br>
              <a:rPr lang="el-GR" dirty="0"/>
            </a:br>
            <a:endParaRPr lang="el-GR" dirty="0"/>
          </a:p>
        </p:txBody>
      </p:sp>
      <p:sp>
        <p:nvSpPr>
          <p:cNvPr id="3" name="2 - Θέση περιεχομένου"/>
          <p:cNvSpPr>
            <a:spLocks noGrp="1"/>
          </p:cNvSpPr>
          <p:nvPr>
            <p:ph idx="1"/>
          </p:nvPr>
        </p:nvSpPr>
        <p:spPr/>
        <p:txBody>
          <a:bodyPr>
            <a:normAutofit fontScale="47500" lnSpcReduction="20000"/>
          </a:bodyPr>
          <a:lstStyle/>
          <a:p>
            <a:pPr marL="137160" indent="0" fontAlgn="base">
              <a:buNone/>
            </a:pPr>
            <a:r>
              <a:rPr lang="el-GR" b="1" dirty="0"/>
              <a:t>ΥΛΙΚΑ</a:t>
            </a:r>
            <a:endParaRPr lang="el-GR" dirty="0"/>
          </a:p>
          <a:p>
            <a:pPr marL="137160" indent="0">
              <a:buNone/>
            </a:pPr>
            <a:r>
              <a:rPr lang="el-GR" dirty="0"/>
              <a:t>Μισό κιλό κιμά μοσχαρίσιο </a:t>
            </a:r>
            <a:br>
              <a:rPr lang="el-GR" dirty="0"/>
            </a:br>
            <a:r>
              <a:rPr lang="el-GR" dirty="0"/>
              <a:t>Ένα μέτριο κρεμμύδι</a:t>
            </a:r>
            <a:br>
              <a:rPr lang="el-GR" dirty="0"/>
            </a:br>
            <a:r>
              <a:rPr lang="el-GR" dirty="0"/>
              <a:t>Κόκκινη σάλτσα</a:t>
            </a:r>
            <a:br>
              <a:rPr lang="el-GR" dirty="0"/>
            </a:br>
            <a:r>
              <a:rPr lang="el-GR" dirty="0"/>
              <a:t>Ρίγανη, πιπέρι, αλάτι</a:t>
            </a:r>
            <a:br>
              <a:rPr lang="el-GR" dirty="0"/>
            </a:br>
            <a:r>
              <a:rPr lang="el-GR" dirty="0"/>
              <a:t>Μία σκελίδα σκόρδο</a:t>
            </a:r>
            <a:br>
              <a:rPr lang="el-GR" dirty="0"/>
            </a:br>
            <a:r>
              <a:rPr lang="el-GR" dirty="0"/>
              <a:t>Ένα δαφνόφυλλο</a:t>
            </a:r>
            <a:br>
              <a:rPr lang="el-GR" dirty="0"/>
            </a:br>
            <a:r>
              <a:rPr lang="el-GR" dirty="0"/>
              <a:t>Λίγη ζάχαρη</a:t>
            </a:r>
            <a:br>
              <a:rPr lang="el-GR" dirty="0"/>
            </a:br>
            <a:r>
              <a:rPr lang="el-GR" dirty="0"/>
              <a:t>1/3 κουταλάκι του γλυκού κανέλα</a:t>
            </a:r>
            <a:br>
              <a:rPr lang="el-GR" dirty="0"/>
            </a:br>
            <a:r>
              <a:rPr lang="el-GR" dirty="0"/>
              <a:t>Μισό ποτήρι κρασί</a:t>
            </a:r>
            <a:br>
              <a:rPr lang="el-GR" dirty="0"/>
            </a:br>
            <a:r>
              <a:rPr lang="el-GR" dirty="0"/>
              <a:t>Μισή κόκκινη πιπεριά</a:t>
            </a:r>
            <a:br>
              <a:rPr lang="el-GR" dirty="0"/>
            </a:br>
            <a:r>
              <a:rPr lang="el-GR" dirty="0"/>
              <a:t>Ελαιόλαδο</a:t>
            </a:r>
            <a:br>
              <a:rPr lang="el-GR" dirty="0"/>
            </a:br>
            <a:r>
              <a:rPr lang="el-GR" dirty="0"/>
              <a:t>Ένα πακέτο μακαρόνια νούμερο δέκα</a:t>
            </a:r>
          </a:p>
          <a:p>
            <a:pPr marL="137160" indent="0">
              <a:buNone/>
            </a:pPr>
            <a:endParaRPr lang="el-GR" b="1" dirty="0"/>
          </a:p>
          <a:p>
            <a:pPr marL="137160" indent="0" algn="ctr">
              <a:buNone/>
            </a:pPr>
            <a:r>
              <a:rPr lang="el-GR" b="1" dirty="0"/>
              <a:t>ΕΚΤΕΛΕΣΗ</a:t>
            </a:r>
            <a:endParaRPr lang="el-GR" dirty="0"/>
          </a:p>
          <a:p>
            <a:pPr marL="137160" indent="0" algn="just">
              <a:buNone/>
            </a:pPr>
            <a:r>
              <a:rPr lang="el-GR" dirty="0"/>
              <a:t>Σε ένα βαθύ τηγάνι σοτάρουμε με ελαιόλαδο και με το ψιλοκομμένο μας κρεμμύδι τον κιμά. Σοτάρουμε καλά μέχρι να αλλάξει χρώμα ο κιμάς. Προσθέτουμε το κρασί μας και αναμένουμε έως ότου να απορροφηθεί από τον κιμά μας. Στη συνέχεια προσθέτουμε την κόκκινη σάλτσα μας, περίπου μισό ποτήρι χυμό από κόκκινη σάλτσα.</a:t>
            </a:r>
          </a:p>
          <a:p>
            <a:pPr marL="137160" indent="0" algn="just">
              <a:buNone/>
            </a:pPr>
            <a:r>
              <a:rPr lang="el-GR" dirty="0"/>
              <a:t>Ψιλοκόβουμε την πιπεριά μας και την προσθέτουμε στο μείγμα μας. Ψιλοκόβουμε το σκόρδο μας και το προσθέτουμε. Επίσης προσθέτουμε μισό ποτήρι νερό, το δαφνόφυλλο, μία κουταλιά της σούπας αλάτι, μία κουταλιά της σούπας ρίγανη, λίγο πιπέρι και την κανέλα μας. Τέλος, προσθέτουμε τη ζάχαρη και πέντε κουταλιές της σούπας ελαιόλαδο. Αφήνουμε τον κιμά μας να βράσει μέχρι να απορροφήσει τα υγρά του.</a:t>
            </a:r>
          </a:p>
          <a:p>
            <a:pPr marL="137160" indent="0" algn="just">
              <a:buNone/>
            </a:pPr>
            <a:r>
              <a:rPr lang="el-GR" dirty="0"/>
              <a:t>Σε μία κατσαρόλα βράζουμε αλατισμένο νερό, προσθέτουμε τα μακαρόνια μας και τα βράζουμε για δέκα λεπτά περίπου. Τα σουρώνουμε με ελαιόλαδο. Σερβίρουμε τα μακαρόνια με τον κιμά και λίγο τυρί.</a:t>
            </a:r>
          </a:p>
        </p:txBody>
      </p:sp>
      <p:pic>
        <p:nvPicPr>
          <p:cNvPr id="5" name="4 - Εικόνα" descr="Αποτέλεσμα εικόνας για μακαρόνια με κιμά"/>
          <p:cNvPicPr/>
          <p:nvPr/>
        </p:nvPicPr>
        <p:blipFill>
          <a:blip r:embed="rId2" cstate="print"/>
          <a:srcRect/>
          <a:stretch>
            <a:fillRect/>
          </a:stretch>
        </p:blipFill>
        <p:spPr bwMode="auto">
          <a:xfrm>
            <a:off x="4283968" y="1844824"/>
            <a:ext cx="3672408" cy="19100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dirty="0"/>
            </a:br>
            <a:r>
              <a:rPr lang="el-GR" dirty="0"/>
              <a:t>Κέικ σοκολάτα</a:t>
            </a:r>
            <a:br>
              <a:rPr lang="el-GR" dirty="0"/>
            </a:br>
            <a:endParaRPr lang="el-GR" dirty="0"/>
          </a:p>
        </p:txBody>
      </p:sp>
      <p:sp>
        <p:nvSpPr>
          <p:cNvPr id="3" name="2 - Θέση περιεχομένου"/>
          <p:cNvSpPr>
            <a:spLocks noGrp="1"/>
          </p:cNvSpPr>
          <p:nvPr>
            <p:ph idx="1"/>
          </p:nvPr>
        </p:nvSpPr>
        <p:spPr/>
        <p:txBody>
          <a:bodyPr>
            <a:normAutofit fontScale="55000" lnSpcReduction="20000"/>
          </a:bodyPr>
          <a:lstStyle/>
          <a:p>
            <a:pPr marL="137160" indent="0">
              <a:buNone/>
            </a:pPr>
            <a:r>
              <a:rPr lang="el-GR" b="1" dirty="0"/>
              <a:t>ΥΛΙΚΑ</a:t>
            </a:r>
            <a:endParaRPr lang="el-GR" dirty="0"/>
          </a:p>
          <a:p>
            <a:pPr marL="137160" indent="0">
              <a:buNone/>
            </a:pPr>
            <a:r>
              <a:rPr lang="el-GR" dirty="0"/>
              <a:t>250 </a:t>
            </a:r>
            <a:r>
              <a:rPr lang="el-GR" dirty="0" err="1"/>
              <a:t>γρ</a:t>
            </a:r>
            <a:r>
              <a:rPr lang="el-GR" dirty="0"/>
              <a:t>. βούτυρο σε θερμοκρασία δωματίου</a:t>
            </a:r>
          </a:p>
          <a:p>
            <a:pPr marL="137160" indent="0">
              <a:buNone/>
            </a:pPr>
            <a:r>
              <a:rPr lang="el-GR" dirty="0"/>
              <a:t>400 </a:t>
            </a:r>
            <a:r>
              <a:rPr lang="el-GR" dirty="0" err="1"/>
              <a:t>γρ</a:t>
            </a:r>
            <a:r>
              <a:rPr lang="el-GR" dirty="0"/>
              <a:t>.. ζάχαρη κρυσταλλική</a:t>
            </a:r>
          </a:p>
          <a:p>
            <a:pPr marL="137160" indent="0">
              <a:buNone/>
            </a:pPr>
            <a:r>
              <a:rPr lang="el-GR" dirty="0"/>
              <a:t>1 </a:t>
            </a:r>
            <a:r>
              <a:rPr lang="el-GR" dirty="0" err="1"/>
              <a:t>κ.γ</a:t>
            </a:r>
            <a:r>
              <a:rPr lang="el-GR" dirty="0"/>
              <a:t>. εκχύλισμα βανίλιας</a:t>
            </a:r>
          </a:p>
          <a:p>
            <a:pPr marL="137160" indent="0">
              <a:buNone/>
            </a:pPr>
            <a:r>
              <a:rPr lang="el-GR" dirty="0"/>
              <a:t>1 πρέζα αλάτι</a:t>
            </a:r>
          </a:p>
          <a:p>
            <a:pPr marL="137160" indent="0">
              <a:buNone/>
            </a:pPr>
            <a:r>
              <a:rPr lang="el-GR" dirty="0"/>
              <a:t>100 </a:t>
            </a:r>
            <a:r>
              <a:rPr lang="el-GR" dirty="0" err="1"/>
              <a:t>γρ</a:t>
            </a:r>
            <a:r>
              <a:rPr lang="el-GR" dirty="0"/>
              <a:t>.  κακάο</a:t>
            </a:r>
          </a:p>
          <a:p>
            <a:pPr marL="137160" indent="0">
              <a:buNone/>
            </a:pPr>
            <a:r>
              <a:rPr lang="el-GR" dirty="0"/>
              <a:t>400 </a:t>
            </a:r>
            <a:r>
              <a:rPr lang="el-GR" dirty="0" err="1"/>
              <a:t>γρ</a:t>
            </a:r>
            <a:r>
              <a:rPr lang="el-GR" dirty="0"/>
              <a:t>. αλεύρι που φουσκώνει μόνο του</a:t>
            </a:r>
          </a:p>
          <a:p>
            <a:pPr marL="137160" indent="0">
              <a:buNone/>
            </a:pPr>
            <a:r>
              <a:rPr lang="el-GR" dirty="0"/>
              <a:t>4 αυγά μεσαία σε θερμοκρασία δωματίου</a:t>
            </a:r>
          </a:p>
          <a:p>
            <a:pPr marL="137160" indent="0">
              <a:buNone/>
            </a:pPr>
            <a:r>
              <a:rPr lang="el-GR" dirty="0"/>
              <a:t>300 </a:t>
            </a:r>
            <a:r>
              <a:rPr lang="el-GR" dirty="0" err="1"/>
              <a:t>γρ</a:t>
            </a:r>
            <a:r>
              <a:rPr lang="el-GR" dirty="0"/>
              <a:t>. γάλα</a:t>
            </a:r>
          </a:p>
          <a:p>
            <a:pPr marL="137160" indent="0" algn="ctr">
              <a:buNone/>
            </a:pPr>
            <a:endParaRPr lang="el-GR" b="1" dirty="0"/>
          </a:p>
          <a:p>
            <a:pPr marL="137160" indent="0" algn="ctr">
              <a:buNone/>
            </a:pPr>
            <a:endParaRPr lang="el-GR" b="1" dirty="0"/>
          </a:p>
          <a:p>
            <a:pPr marL="137160" indent="0" algn="ctr">
              <a:buNone/>
            </a:pPr>
            <a:r>
              <a:rPr lang="el-GR" b="1" dirty="0"/>
              <a:t>ΕΚΤΕΛΕΣΗ </a:t>
            </a:r>
            <a:endParaRPr lang="el-GR" dirty="0"/>
          </a:p>
          <a:p>
            <a:pPr marL="137160" indent="0" algn="just">
              <a:buNone/>
            </a:pPr>
            <a:r>
              <a:rPr lang="el-GR" dirty="0"/>
              <a:t>Προθερμαίνουμε τον φούρνο στους 180</a:t>
            </a:r>
            <a:r>
              <a:rPr lang="el-GR" baseline="30000" dirty="0"/>
              <a:t>ο</a:t>
            </a:r>
            <a:r>
              <a:rPr lang="el-GR" dirty="0"/>
              <a:t> C στον αέρα. Στον κάδο του μίξερ βάζουμε το βούτυρο, τη ζάχαρη, τη βανίλια, το αλάτι και χτυπάμε με το σύρμα για 5-6 λεπτά σε δυνατή ταχύτητα μέχρι να </a:t>
            </a:r>
            <a:r>
              <a:rPr lang="el-GR" dirty="0" err="1"/>
              <a:t>αφρατέψει</a:t>
            </a:r>
            <a:r>
              <a:rPr lang="el-GR" dirty="0"/>
              <a:t>. Σε ένα μπολ βάζουμε το κακάο, το αλεύρι και ανακατεύουμε. Βάζουμε στον κάδο του μίξερ 2-3 </a:t>
            </a:r>
            <a:r>
              <a:rPr lang="el-GR" dirty="0" err="1"/>
              <a:t>κ.σ</a:t>
            </a:r>
            <a:r>
              <a:rPr lang="el-GR" dirty="0"/>
              <a:t>. από το μείγμα των στερεών, συνεχίζουμε να χτυπάμε και προσθέτουμε ένα </a:t>
            </a:r>
            <a:r>
              <a:rPr lang="el-GR" dirty="0" err="1"/>
              <a:t>ένα</a:t>
            </a:r>
            <a:r>
              <a:rPr lang="el-GR" dirty="0"/>
              <a:t> τα αυγά. Προσθέτουμε 3 </a:t>
            </a:r>
            <a:r>
              <a:rPr lang="el-GR" dirty="0" err="1"/>
              <a:t>κ.σ</a:t>
            </a:r>
            <a:r>
              <a:rPr lang="el-GR" dirty="0"/>
              <a:t>. από τα στερεά υλικά, το γάλα και συνεχίζουμε να χτυπάμε. Αφαιρούμε τον κάδο, προσθέτουμε τα υπόλοιπα στερεά υλικά και ανακατεύουμε με μία κουτάλα μέχρι να ομογενοποιηθούν τα υλικά. Βουτυρώνουμε και πασπαλίζουμε με κακάο μία φόρμα κέικ 28εκ. με τρύπα και βάζουμε το μείγμα. Ψήνουμε για 1 ώρα. Αφαιρούμε και αφήνουμε να κρυώσει σε σχάρα. Σερβίρουμε με κακάο, άχνη ζάχαρη και λιωμένη κουβερτούρα.</a:t>
            </a:r>
          </a:p>
          <a:p>
            <a:endParaRPr lang="el-GR" dirty="0"/>
          </a:p>
        </p:txBody>
      </p:sp>
      <p:pic>
        <p:nvPicPr>
          <p:cNvPr id="4" name="3 - Εικόνα" descr="Αποτέλεσμα εικόνας για κέικ σοκολάτα"/>
          <p:cNvPicPr/>
          <p:nvPr/>
        </p:nvPicPr>
        <p:blipFill>
          <a:blip r:embed="rId2" cstate="print"/>
          <a:srcRect/>
          <a:stretch>
            <a:fillRect/>
          </a:stretch>
        </p:blipFill>
        <p:spPr bwMode="auto">
          <a:xfrm>
            <a:off x="4860032" y="1844824"/>
            <a:ext cx="3168352" cy="18478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br>
              <a:rPr lang="el-GR" dirty="0"/>
            </a:br>
            <a:r>
              <a:rPr lang="el-GR" dirty="0"/>
              <a:t>Γεμιστά με κιμά </a:t>
            </a:r>
            <a:br>
              <a:rPr lang="el-GR" dirty="0"/>
            </a:br>
            <a:endParaRPr lang="el-GR" dirty="0"/>
          </a:p>
        </p:txBody>
      </p:sp>
      <p:sp>
        <p:nvSpPr>
          <p:cNvPr id="3" name="Θέση περιεχομένου 2"/>
          <p:cNvSpPr>
            <a:spLocks noGrp="1"/>
          </p:cNvSpPr>
          <p:nvPr>
            <p:ph idx="1"/>
          </p:nvPr>
        </p:nvSpPr>
        <p:spPr/>
        <p:txBody>
          <a:bodyPr>
            <a:normAutofit fontScale="55000" lnSpcReduction="20000"/>
          </a:bodyPr>
          <a:lstStyle/>
          <a:p>
            <a:pPr>
              <a:buNone/>
            </a:pPr>
            <a:r>
              <a:rPr lang="el-GR" b="1" dirty="0"/>
              <a:t>ΥΛΙΚΑ </a:t>
            </a:r>
            <a:endParaRPr lang="el-GR" dirty="0"/>
          </a:p>
          <a:p>
            <a:pPr>
              <a:buNone/>
            </a:pPr>
            <a:r>
              <a:rPr lang="el-GR" dirty="0"/>
              <a:t>6 πιπεριές πράσινες</a:t>
            </a:r>
          </a:p>
          <a:p>
            <a:pPr>
              <a:buNone/>
            </a:pPr>
            <a:r>
              <a:rPr lang="el-GR" dirty="0"/>
              <a:t>4 πιπεριές κόκκινες</a:t>
            </a:r>
          </a:p>
          <a:p>
            <a:pPr>
              <a:buNone/>
            </a:pPr>
            <a:r>
              <a:rPr lang="el-GR" dirty="0"/>
              <a:t>4 ντομάτες </a:t>
            </a:r>
          </a:p>
          <a:p>
            <a:pPr>
              <a:buNone/>
            </a:pPr>
            <a:r>
              <a:rPr lang="el-GR" dirty="0"/>
              <a:t>2 μεγάλα κρεμμύδια </a:t>
            </a:r>
          </a:p>
          <a:p>
            <a:pPr>
              <a:buNone/>
            </a:pPr>
            <a:r>
              <a:rPr lang="el-GR" dirty="0"/>
              <a:t>500 γρ. κιμά μοσχαρίσιο </a:t>
            </a:r>
          </a:p>
          <a:p>
            <a:pPr>
              <a:buNone/>
            </a:pPr>
            <a:r>
              <a:rPr lang="el-GR" dirty="0"/>
              <a:t>½ κούπας ρύζι Καρολίνα </a:t>
            </a:r>
          </a:p>
          <a:p>
            <a:pPr>
              <a:buNone/>
            </a:pPr>
            <a:r>
              <a:rPr lang="el-GR" dirty="0"/>
              <a:t>¾ κούπας ελαιόλαδο </a:t>
            </a:r>
          </a:p>
          <a:p>
            <a:pPr>
              <a:buNone/>
            </a:pPr>
            <a:r>
              <a:rPr lang="el-GR" dirty="0"/>
              <a:t>¾ κούπας μαϊντανό ψιλοκομμένο</a:t>
            </a:r>
          </a:p>
          <a:p>
            <a:pPr>
              <a:buNone/>
            </a:pPr>
            <a:r>
              <a:rPr lang="el-GR" dirty="0"/>
              <a:t>2 κλαδάκια φρέσκο δυόσμο ή ένα κουταλάκι ξερό </a:t>
            </a:r>
          </a:p>
          <a:p>
            <a:pPr>
              <a:buNone/>
            </a:pPr>
            <a:r>
              <a:rPr lang="el-GR" dirty="0"/>
              <a:t>1 κύβο λαχανικών </a:t>
            </a:r>
          </a:p>
          <a:p>
            <a:pPr algn="ctr">
              <a:buNone/>
            </a:pPr>
            <a:r>
              <a:rPr lang="el-GR" b="1" dirty="0"/>
              <a:t>ΕΚΤΕΛΕΣΗ </a:t>
            </a:r>
            <a:endParaRPr lang="el-GR" dirty="0"/>
          </a:p>
          <a:p>
            <a:pPr algn="just">
              <a:buNone/>
            </a:pPr>
            <a:r>
              <a:rPr lang="el-GR" dirty="0"/>
              <a:t>	Αφού πλύνουμε πολύ καλά τα λαχανικά μας, αδειάζουμε προσεκτικά το εσωτερικό τους και τα βάζουμε σε ένα μεγάλο ταψί. Σε λεκάνη βάζουμε τον κιμά, τα κρεμμύδια χοντροκομμένα, το εσωτερικό από τις ντομάτες ψιλοκομμένο, τα μυρωδικά, το ρύζι και αλατοπιπερώνουμε. Περιχύνουμε με το μισό από το λάδι και ζυμώνουμε καλά. Γεμίζουμε τα λαχανικά, αφήνοντας ένα δάχτυλο κενό, γιατί η γέμιση φουσκώνει. Τα σκεπάζουμε με τα καπάκια τους και τα αραδιάζουμε στο ταψί. Περιχύνουμε με το υπόλοιπο λάδι, αλάτι, πιπέρι. Τα ψήνουμε στο φούρνο, στους 200 βαθμούς. </a:t>
            </a:r>
          </a:p>
          <a:p>
            <a:pPr>
              <a:buNone/>
            </a:pPr>
            <a:r>
              <a:rPr lang="el-GR" dirty="0"/>
              <a:t> </a:t>
            </a:r>
          </a:p>
          <a:p>
            <a:pPr>
              <a:buNone/>
            </a:pPr>
            <a:endParaRPr lang="el-GR" dirty="0"/>
          </a:p>
        </p:txBody>
      </p:sp>
      <p:pic>
        <p:nvPicPr>
          <p:cNvPr id="4" name="Εικόνα 3" descr="C:\Users\testuser\Desktop\αρχείο λήψης.jpg"/>
          <p:cNvPicPr/>
          <p:nvPr/>
        </p:nvPicPr>
        <p:blipFill>
          <a:blip r:embed="rId2" cstate="print"/>
          <a:srcRect/>
          <a:stretch>
            <a:fillRect/>
          </a:stretch>
        </p:blipFill>
        <p:spPr bwMode="auto">
          <a:xfrm>
            <a:off x="5004048" y="1772816"/>
            <a:ext cx="3168352" cy="1944216"/>
          </a:xfrm>
          <a:prstGeom prst="rect">
            <a:avLst/>
          </a:prstGeom>
          <a:noFill/>
          <a:ln w="9525">
            <a:noFill/>
            <a:miter lim="800000"/>
            <a:headEnd/>
            <a:tailEnd/>
          </a:ln>
        </p:spPr>
      </p:pic>
    </p:spTree>
    <p:extLst>
      <p:ext uri="{BB962C8B-B14F-4D97-AF65-F5344CB8AC3E}">
        <p14:creationId xmlns:p14="http://schemas.microsoft.com/office/powerpoint/2010/main" val="16135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r>
              <a:rPr lang="el-GR" dirty="0"/>
              <a:t>Μουσακάς </a:t>
            </a:r>
            <a:br>
              <a:rPr lang="el-GR" dirty="0"/>
            </a:br>
            <a:endParaRPr lang="el-GR" dirty="0"/>
          </a:p>
        </p:txBody>
      </p:sp>
      <p:sp>
        <p:nvSpPr>
          <p:cNvPr id="3" name="Content Placeholder 2"/>
          <p:cNvSpPr>
            <a:spLocks noGrp="1"/>
          </p:cNvSpPr>
          <p:nvPr>
            <p:ph idx="1"/>
          </p:nvPr>
        </p:nvSpPr>
        <p:spPr/>
        <p:txBody>
          <a:bodyPr>
            <a:normAutofit fontScale="55000" lnSpcReduction="20000"/>
          </a:bodyPr>
          <a:lstStyle/>
          <a:p>
            <a:pPr>
              <a:buNone/>
            </a:pPr>
            <a:r>
              <a:rPr lang="el-GR" b="1" dirty="0"/>
              <a:t>ΥΛΙΚΑ</a:t>
            </a:r>
            <a:endParaRPr lang="el-GR" dirty="0"/>
          </a:p>
          <a:p>
            <a:pPr>
              <a:buNone/>
            </a:pPr>
            <a:r>
              <a:rPr lang="el-GR" dirty="0"/>
              <a:t>1 κιλό μελιτζάνες</a:t>
            </a:r>
          </a:p>
          <a:p>
            <a:pPr>
              <a:buNone/>
            </a:pPr>
            <a:r>
              <a:rPr lang="el-GR" dirty="0"/>
              <a:t>½ κιλό κιμάς</a:t>
            </a:r>
          </a:p>
          <a:p>
            <a:pPr>
              <a:buNone/>
            </a:pPr>
            <a:r>
              <a:rPr lang="el-GR" dirty="0"/>
              <a:t>1 κούπα βούτυρο</a:t>
            </a:r>
          </a:p>
          <a:p>
            <a:pPr>
              <a:buNone/>
            </a:pPr>
            <a:r>
              <a:rPr lang="el-GR" dirty="0"/>
              <a:t>1 κρεμμύδι ψιλοκομμένο</a:t>
            </a:r>
          </a:p>
          <a:p>
            <a:pPr>
              <a:buNone/>
            </a:pPr>
            <a:r>
              <a:rPr lang="el-GR" dirty="0"/>
              <a:t>1 κούπα χυμός ντομάτας</a:t>
            </a:r>
          </a:p>
          <a:p>
            <a:pPr>
              <a:buNone/>
            </a:pPr>
            <a:r>
              <a:rPr lang="el-GR" dirty="0"/>
              <a:t>Μαϊντανός</a:t>
            </a:r>
          </a:p>
          <a:p>
            <a:pPr>
              <a:buNone/>
            </a:pPr>
            <a:r>
              <a:rPr lang="el-GR" dirty="0"/>
              <a:t>Αλάτι, πιπέρι, μπαχάρι, μοσχοκάρυδο</a:t>
            </a:r>
          </a:p>
          <a:p>
            <a:pPr>
              <a:buNone/>
            </a:pPr>
            <a:r>
              <a:rPr lang="el-GR" dirty="0"/>
              <a:t>300 γρ. τυρί φέτα ψιλοκομμένη</a:t>
            </a:r>
          </a:p>
          <a:p>
            <a:pPr>
              <a:buNone/>
            </a:pPr>
            <a:r>
              <a:rPr lang="el-GR" dirty="0"/>
              <a:t>2 σακουλάκια Μπεσαμέλ</a:t>
            </a:r>
          </a:p>
          <a:p>
            <a:pPr>
              <a:buNone/>
            </a:pPr>
            <a:r>
              <a:rPr lang="el-GR" dirty="0"/>
              <a:t>4 κούπες γάλα</a:t>
            </a:r>
          </a:p>
          <a:p>
            <a:pPr>
              <a:buNone/>
            </a:pPr>
            <a:r>
              <a:rPr lang="el-GR" dirty="0"/>
              <a:t>Λίγη γραβιέρα τριμμένη</a:t>
            </a:r>
          </a:p>
          <a:p>
            <a:pPr>
              <a:buNone/>
            </a:pPr>
            <a:endParaRPr lang="el-GR" dirty="0"/>
          </a:p>
          <a:p>
            <a:pPr algn="ctr">
              <a:buNone/>
            </a:pPr>
            <a:r>
              <a:rPr lang="el-GR" b="1" dirty="0"/>
              <a:t>ΕΚΤΕΛΕΣΗ </a:t>
            </a:r>
            <a:endParaRPr lang="el-GR" dirty="0"/>
          </a:p>
          <a:p>
            <a:pPr algn="just">
              <a:buNone/>
            </a:pPr>
            <a:r>
              <a:rPr lang="el-GR" dirty="0"/>
              <a:t>	Σε μια κατσαρόλα βάζετε το  μισό βούτυρο και σοτάρετε τα κρεμμύδια. Προσθέστε τον κιμά και ανακατέψτε. Στη συνέχεια, προσθέστε το χυμό ντομάτας, το μαϊντανό, αλάτι, πιπέρι και τα μπαχαρικά.  Αφήνετε τον κιμά με την σάλτσα να σιγοβράσει. Παίρνετε την κούπα με την μπεσαμέλ και ανακατεύετε στο κιμά. Κόβετε τις μελιτζάνες σε λεπτές φέτες και λιώνετε το βούτυρο. Βουτυρώνετε τις μελιτζάνες, τις βάζετε σε ένα ταψί και τις ψήνετε σε δυνατό φούρνο. Τέλος, σκεπάζετε όλες τις στρώσεις με τις μελιτζάνες την υπόλοιπη μπεσαμέλ, την πασπαλίζετε και την ψήνετε στους 180 βαθμούς για ¾ της ώρας. </a:t>
            </a:r>
          </a:p>
          <a:p>
            <a:endParaRPr lang="el-GR" dirty="0"/>
          </a:p>
        </p:txBody>
      </p:sp>
      <p:pic>
        <p:nvPicPr>
          <p:cNvPr id="4" name="Εικόνα 4" descr="C:\Users\testuser\Desktop\Μουσακάς-2-7.jpg"/>
          <p:cNvPicPr/>
          <p:nvPr/>
        </p:nvPicPr>
        <p:blipFill>
          <a:blip r:embed="rId2" cstate="print"/>
          <a:srcRect/>
          <a:stretch>
            <a:fillRect/>
          </a:stretch>
        </p:blipFill>
        <p:spPr bwMode="auto">
          <a:xfrm>
            <a:off x="4499992" y="2060848"/>
            <a:ext cx="3421757" cy="208823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r>
              <a:rPr lang="el-GR" dirty="0"/>
              <a:t>Ρατατούι </a:t>
            </a:r>
            <a:br>
              <a:rPr lang="el-GR" dirty="0"/>
            </a:br>
            <a:endParaRPr lang="el-GR" dirty="0"/>
          </a:p>
        </p:txBody>
      </p:sp>
      <p:sp>
        <p:nvSpPr>
          <p:cNvPr id="3" name="Content Placeholder 2"/>
          <p:cNvSpPr>
            <a:spLocks noGrp="1"/>
          </p:cNvSpPr>
          <p:nvPr>
            <p:ph idx="1"/>
          </p:nvPr>
        </p:nvSpPr>
        <p:spPr/>
        <p:txBody>
          <a:bodyPr>
            <a:normAutofit fontScale="47500" lnSpcReduction="20000"/>
          </a:bodyPr>
          <a:lstStyle/>
          <a:p>
            <a:pPr>
              <a:buNone/>
            </a:pPr>
            <a:r>
              <a:rPr lang="el-GR" b="1" dirty="0"/>
              <a:t>ΥΛΙΚΑ</a:t>
            </a:r>
            <a:endParaRPr lang="el-GR" dirty="0"/>
          </a:p>
          <a:p>
            <a:pPr fontAlgn="base">
              <a:buNone/>
            </a:pPr>
            <a:r>
              <a:rPr lang="el-GR" dirty="0"/>
              <a:t>2 κ.σ. Λάδι</a:t>
            </a:r>
          </a:p>
          <a:p>
            <a:pPr fontAlgn="base">
              <a:buNone/>
            </a:pPr>
            <a:r>
              <a:rPr lang="el-GR" dirty="0"/>
              <a:t>2 κόκκινα κρεμμύδια</a:t>
            </a:r>
          </a:p>
          <a:p>
            <a:pPr fontAlgn="base">
              <a:buNone/>
            </a:pPr>
            <a:r>
              <a:rPr lang="el-GR" dirty="0"/>
              <a:t>3 σκελίδες σκόρδο</a:t>
            </a:r>
          </a:p>
          <a:p>
            <a:pPr fontAlgn="base">
              <a:buNone/>
            </a:pPr>
            <a:r>
              <a:rPr lang="el-GR" dirty="0"/>
              <a:t>1 κίτρινη πιπεριά </a:t>
            </a:r>
          </a:p>
          <a:p>
            <a:pPr fontAlgn="base">
              <a:buNone/>
            </a:pPr>
            <a:r>
              <a:rPr lang="el-GR" dirty="0"/>
              <a:t>1 κόκκινη πιπεριά </a:t>
            </a:r>
          </a:p>
          <a:p>
            <a:pPr fontAlgn="base">
              <a:buNone/>
            </a:pPr>
            <a:r>
              <a:rPr lang="el-GR" dirty="0"/>
              <a:t>2 φύλλα δάφνης</a:t>
            </a:r>
          </a:p>
          <a:p>
            <a:pPr fontAlgn="base">
              <a:buNone/>
            </a:pPr>
            <a:r>
              <a:rPr lang="el-GR" dirty="0"/>
              <a:t>1 κ.γ. Θυμάρι</a:t>
            </a:r>
          </a:p>
          <a:p>
            <a:pPr fontAlgn="base">
              <a:buNone/>
            </a:pPr>
            <a:r>
              <a:rPr lang="el-GR" dirty="0"/>
              <a:t>1 κ.γ. Ρίγανη</a:t>
            </a:r>
          </a:p>
          <a:p>
            <a:pPr fontAlgn="base">
              <a:buNone/>
            </a:pPr>
            <a:r>
              <a:rPr lang="el-GR" dirty="0"/>
              <a:t>2 κολοκυθάκια</a:t>
            </a:r>
          </a:p>
          <a:p>
            <a:pPr fontAlgn="base">
              <a:buNone/>
            </a:pPr>
            <a:r>
              <a:rPr lang="el-GR" dirty="0"/>
              <a:t>1 μικρή μελιτζάνα</a:t>
            </a:r>
          </a:p>
          <a:p>
            <a:pPr fontAlgn="base">
              <a:buNone/>
            </a:pPr>
            <a:r>
              <a:rPr lang="el-GR" dirty="0"/>
              <a:t>2 ντομάτες κονσέρβας</a:t>
            </a:r>
          </a:p>
          <a:p>
            <a:pPr fontAlgn="base">
              <a:buNone/>
            </a:pPr>
            <a:r>
              <a:rPr lang="el-GR" dirty="0"/>
              <a:t>αλάτι και πιπέρι</a:t>
            </a:r>
          </a:p>
          <a:p>
            <a:pPr algn="ctr" fontAlgn="base">
              <a:buNone/>
            </a:pPr>
            <a:r>
              <a:rPr lang="el-GR" b="1" dirty="0"/>
              <a:t>ΕΚΤΕΛΕΣΗ</a:t>
            </a:r>
            <a:endParaRPr lang="el-GR" dirty="0"/>
          </a:p>
          <a:p>
            <a:pPr algn="just" fontAlgn="base">
              <a:buNone/>
            </a:pPr>
            <a:r>
              <a:rPr lang="el-GR" dirty="0"/>
              <a:t>	Προσαρμόστε τον χοντρό δίσκο κοπής. Τεμαχίστε σε φέτες το κρεμμύδι, το σκόρδο και τις πιπεριές. Βάλτε το λάδι στην κατσαρόλα και ζεστάνετε. Προσθέστε όλα τα υλικά εκτός από τα κολοκυθάκια, τις μελιτζάνες και τις ντομάτες. Βάλτε το καπάκι της κατσαρόλας και μαγειρέψτε αργά τα λαχανικά για περίπου 10 λεπτά μέχρι να μαλακώσουν και στην συνέχεια προσθέστε τις ντομάτες. Κόψτε σε φέτες τα κολοκυθάκια και τις μελιτζάνες. Βάλτε τα κολοκυθάκια και τις μελιτζάνες σε ένα πυρέξ και στην συνέχεια προσθέστε και τα υπόλοιπα υλικά και ανακατέψτε τα. Βάλτε τα σε προθερμασμένο φούρνο στους 160°C και ψήστε για περίπου μία ώρα ή μέχρι να μαλακώσουν τα λαχανικά.</a:t>
            </a:r>
          </a:p>
          <a:p>
            <a:endParaRPr lang="el-GR" dirty="0"/>
          </a:p>
        </p:txBody>
      </p:sp>
      <p:pic>
        <p:nvPicPr>
          <p:cNvPr id="4" name="Εικόνα 11" descr="Αποτέλεσμα εικόνας για ρατατουι συνταγη"/>
          <p:cNvPicPr/>
          <p:nvPr/>
        </p:nvPicPr>
        <p:blipFill>
          <a:blip r:embed="rId2" cstate="print"/>
          <a:srcRect/>
          <a:stretch>
            <a:fillRect/>
          </a:stretch>
        </p:blipFill>
        <p:spPr bwMode="auto">
          <a:xfrm>
            <a:off x="4932040" y="1700808"/>
            <a:ext cx="3384376" cy="230425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r>
              <a:rPr lang="el-GR" dirty="0"/>
              <a:t>Βαρένικα</a:t>
            </a:r>
            <a:br>
              <a:rPr lang="el-GR" dirty="0"/>
            </a:br>
            <a:endParaRPr lang="el-GR" dirty="0"/>
          </a:p>
        </p:txBody>
      </p:sp>
      <p:sp>
        <p:nvSpPr>
          <p:cNvPr id="3" name="Content Placeholder 2"/>
          <p:cNvSpPr>
            <a:spLocks noGrp="1"/>
          </p:cNvSpPr>
          <p:nvPr>
            <p:ph idx="1"/>
          </p:nvPr>
        </p:nvSpPr>
        <p:spPr/>
        <p:txBody>
          <a:bodyPr>
            <a:normAutofit fontScale="70000" lnSpcReduction="20000"/>
          </a:bodyPr>
          <a:lstStyle/>
          <a:p>
            <a:pPr fontAlgn="base">
              <a:buNone/>
            </a:pPr>
            <a:r>
              <a:rPr lang="el-GR" b="1" dirty="0"/>
              <a:t>ΥΛΙΚΑ</a:t>
            </a:r>
            <a:endParaRPr lang="el-GR" dirty="0"/>
          </a:p>
          <a:p>
            <a:pPr>
              <a:buNone/>
            </a:pPr>
            <a:r>
              <a:rPr lang="el-GR" dirty="0"/>
              <a:t>500 γρ. αλεύρι, </a:t>
            </a:r>
          </a:p>
          <a:p>
            <a:pPr>
              <a:buNone/>
            </a:pPr>
            <a:r>
              <a:rPr lang="el-GR" dirty="0"/>
              <a:t>1 αβγό</a:t>
            </a:r>
          </a:p>
          <a:p>
            <a:pPr>
              <a:buNone/>
            </a:pPr>
            <a:r>
              <a:rPr lang="el-GR" dirty="0"/>
              <a:t>1 κουτάλι (γλυκού) αλάτι</a:t>
            </a:r>
          </a:p>
          <a:p>
            <a:pPr>
              <a:buNone/>
            </a:pPr>
            <a:r>
              <a:rPr lang="el-GR" dirty="0"/>
              <a:t>200 γρ.  τυρί </a:t>
            </a:r>
          </a:p>
          <a:p>
            <a:pPr>
              <a:buNone/>
            </a:pPr>
            <a:r>
              <a:rPr lang="el-GR" dirty="0"/>
              <a:t>Νερό, βούτυρο αγελαδινό </a:t>
            </a:r>
          </a:p>
          <a:p>
            <a:pPr>
              <a:buNone/>
            </a:pPr>
            <a:endParaRPr lang="el-GR" dirty="0"/>
          </a:p>
          <a:p>
            <a:pPr algn="ctr">
              <a:buNone/>
            </a:pPr>
            <a:r>
              <a:rPr lang="el-GR" b="1" dirty="0"/>
              <a:t>ΕΚΤΕΛΕΣΗ </a:t>
            </a:r>
            <a:endParaRPr lang="el-GR" b="1" i="1" dirty="0"/>
          </a:p>
          <a:p>
            <a:pPr algn="just">
              <a:buNone/>
            </a:pPr>
            <a:r>
              <a:rPr lang="el-GR" dirty="0"/>
              <a:t>	Κοσκινίζουμε το αλεύρι με το αλάτι σε ένα μεγάλο μπολ. Ρίχνουμε το αβγό χτυπημένο και 1 ½ φλ. Χλιαρό νερό. Ετοιμάζουμε τη ζύμη και ανοίγουμε ένα ή δύο στρόγγυλα φύλλα. Με ένα ποτήρι κόβουμε κύκλους, τοποθετούμε μέσα το τυρί και κλείνουμε. Βράζουμε αλατισμένο νερό σε μια κατσαρόλα και τα ρίχνουμε μέσα μόλις ανέβουν στην επιφάνεια του νερού τα βγάζουμε. Όταν μαγειρευτούν όλα, λιώνουμε αγελαδινό βούτυρο και τα περιχύνουμε. </a:t>
            </a:r>
          </a:p>
          <a:p>
            <a:endParaRPr lang="el-GR" dirty="0"/>
          </a:p>
        </p:txBody>
      </p:sp>
      <p:pic>
        <p:nvPicPr>
          <p:cNvPr id="4" name="Εικόνα 14" descr="Αποτέλεσμα εικόνας για βαρένικα"/>
          <p:cNvPicPr/>
          <p:nvPr/>
        </p:nvPicPr>
        <p:blipFill>
          <a:blip r:embed="rId2" cstate="print"/>
          <a:srcRect/>
          <a:stretch>
            <a:fillRect/>
          </a:stretch>
        </p:blipFill>
        <p:spPr bwMode="auto">
          <a:xfrm>
            <a:off x="5076056" y="1772816"/>
            <a:ext cx="2952328" cy="1800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r>
              <a:rPr lang="el-GR" dirty="0"/>
              <a:t>Μπιφτέκια με  πατάτες </a:t>
            </a:r>
            <a:br>
              <a:rPr lang="el-GR" dirty="0"/>
            </a:br>
            <a:endParaRPr lang="el-GR" dirty="0"/>
          </a:p>
        </p:txBody>
      </p:sp>
      <p:sp>
        <p:nvSpPr>
          <p:cNvPr id="3" name="Content Placeholder 2"/>
          <p:cNvSpPr>
            <a:spLocks noGrp="1"/>
          </p:cNvSpPr>
          <p:nvPr>
            <p:ph idx="1"/>
          </p:nvPr>
        </p:nvSpPr>
        <p:spPr/>
        <p:txBody>
          <a:bodyPr>
            <a:normAutofit fontScale="40000" lnSpcReduction="20000"/>
          </a:bodyPr>
          <a:lstStyle/>
          <a:p>
            <a:pPr>
              <a:buNone/>
            </a:pPr>
            <a:r>
              <a:rPr lang="el-GR" b="1" dirty="0"/>
              <a:t>ΥΛΙΚΑ</a:t>
            </a:r>
            <a:endParaRPr lang="el-GR" dirty="0"/>
          </a:p>
          <a:p>
            <a:pPr>
              <a:buNone/>
            </a:pPr>
            <a:r>
              <a:rPr lang="el-GR" dirty="0"/>
              <a:t>½ κιλό κιμάς μοσχαρίσιος </a:t>
            </a:r>
          </a:p>
          <a:p>
            <a:pPr>
              <a:buNone/>
            </a:pPr>
            <a:r>
              <a:rPr lang="el-GR" dirty="0"/>
              <a:t>1 μέτριο κρεμμύδι λιωμένο </a:t>
            </a:r>
          </a:p>
          <a:p>
            <a:pPr>
              <a:buNone/>
            </a:pPr>
            <a:r>
              <a:rPr lang="el-GR" dirty="0"/>
              <a:t>2 φέτες ψωμί </a:t>
            </a:r>
          </a:p>
          <a:p>
            <a:pPr>
              <a:buNone/>
            </a:pPr>
            <a:r>
              <a:rPr lang="el-GR" dirty="0"/>
              <a:t>Μισή κούπα γάλα</a:t>
            </a:r>
          </a:p>
          <a:p>
            <a:pPr>
              <a:buNone/>
            </a:pPr>
            <a:r>
              <a:rPr lang="el-GR" dirty="0"/>
              <a:t>1 αυγό</a:t>
            </a:r>
          </a:p>
          <a:p>
            <a:pPr>
              <a:buNone/>
            </a:pPr>
            <a:r>
              <a:rPr lang="el-GR" dirty="0"/>
              <a:t>1 κουταλιά ξύδι</a:t>
            </a:r>
          </a:p>
          <a:p>
            <a:pPr>
              <a:buNone/>
            </a:pPr>
            <a:r>
              <a:rPr lang="el-GR" dirty="0"/>
              <a:t>3 κουταλιές ελαιόλαδο</a:t>
            </a:r>
          </a:p>
          <a:p>
            <a:pPr>
              <a:buNone/>
            </a:pPr>
            <a:r>
              <a:rPr lang="el-GR" dirty="0"/>
              <a:t>1 ώριμη ντομάτα τριμμένη</a:t>
            </a:r>
          </a:p>
          <a:p>
            <a:pPr>
              <a:buNone/>
            </a:pPr>
            <a:r>
              <a:rPr lang="el-GR" dirty="0"/>
              <a:t>Αλάτι και πιπέρι</a:t>
            </a:r>
          </a:p>
          <a:p>
            <a:pPr>
              <a:buNone/>
            </a:pPr>
            <a:r>
              <a:rPr lang="el-GR" dirty="0"/>
              <a:t>2-3 κουταλιές μαϊντανός ψιλοκομμένος</a:t>
            </a:r>
          </a:p>
          <a:p>
            <a:pPr>
              <a:buNone/>
            </a:pPr>
            <a:r>
              <a:rPr lang="el-GR" dirty="0"/>
              <a:t>Ρίγανη και δυόσμος</a:t>
            </a:r>
          </a:p>
          <a:p>
            <a:pPr>
              <a:buNone/>
            </a:pPr>
            <a:r>
              <a:rPr lang="el-GR" dirty="0"/>
              <a:t>Για τις πατάτες:</a:t>
            </a:r>
          </a:p>
          <a:p>
            <a:pPr>
              <a:buNone/>
            </a:pPr>
            <a:r>
              <a:rPr lang="el-GR" dirty="0"/>
              <a:t>4-5 πατάτες μέτριες</a:t>
            </a:r>
          </a:p>
          <a:p>
            <a:pPr>
              <a:buNone/>
            </a:pPr>
            <a:r>
              <a:rPr lang="el-GR" dirty="0"/>
              <a:t>Χυμός από 1 λεμόνι και 1 πορτοκάλι</a:t>
            </a:r>
          </a:p>
          <a:p>
            <a:pPr>
              <a:buNone/>
            </a:pPr>
            <a:r>
              <a:rPr lang="el-GR" dirty="0"/>
              <a:t>Λίγη μουστάρδα, λίγη ρίγανη, λάδι </a:t>
            </a:r>
          </a:p>
          <a:p>
            <a:pPr algn="ctr">
              <a:buNone/>
            </a:pPr>
            <a:r>
              <a:rPr lang="el-GR" b="1" dirty="0"/>
              <a:t>ΕΚΤΕΛΕΣΗ</a:t>
            </a:r>
            <a:endParaRPr lang="el-GR" dirty="0"/>
          </a:p>
          <a:p>
            <a:pPr>
              <a:buNone/>
            </a:pPr>
            <a:r>
              <a:rPr lang="el-GR" dirty="0"/>
              <a:t> 	Μουσκεύουμε καλά το ψωμί στο γάλα και το στύβουμε να φύγουν τα υγρά.</a:t>
            </a:r>
            <a:br>
              <a:rPr lang="el-GR" dirty="0"/>
            </a:br>
            <a:r>
              <a:rPr lang="el-GR" dirty="0"/>
              <a:t>Σε μεγάλο μπολ βάζουμε τον κιμά, το ψωμί, το κρεμμύδι και την ντομάτα, το αυγό, το ξύδι, το ελαιόλαδο, αλατοπίπερο, μαϊντανό, ρίγανη και δυόσμο. Ζυμώνουμε καλά για 5 λεπτά και κατόπιν αφήνουμε τον κιμά στο ψυγείο.</a:t>
            </a:r>
          </a:p>
          <a:p>
            <a:pPr>
              <a:buNone/>
            </a:pPr>
            <a:r>
              <a:rPr lang="el-GR" dirty="0"/>
              <a:t>	Καθαρίζουμε τις πατάτες και τις κόβουμε σε μικρά κομμάτια.</a:t>
            </a:r>
            <a:br>
              <a:rPr lang="el-GR" dirty="0"/>
            </a:br>
            <a:r>
              <a:rPr lang="el-GR" dirty="0"/>
              <a:t>Τις ρίχνουμε στο ταψί, τις αλατοπιπερώνουμε, τις πασπαλίζουμε με τη ρίγανη</a:t>
            </a:r>
            <a:br>
              <a:rPr lang="el-GR" dirty="0"/>
            </a:br>
            <a:r>
              <a:rPr lang="el-GR" dirty="0"/>
              <a:t>και τις ραντίζουμε με το ελαιόλαδο. Προσθέτουμε το χυμό του λεμονιού και του πορτοκαλιού, μέσα στον οποίο έχουμε διαλύσει τη μουστάρδα και μισό φλιτζάνι νερό. Ανακατεύουμε καλά να πάρουν οι πατάτες όλα τα αρώματα και τους χυμούς</a:t>
            </a:r>
            <a:br>
              <a:rPr lang="el-GR" dirty="0"/>
            </a:br>
            <a:r>
              <a:rPr lang="el-GR" dirty="0"/>
              <a:t>και καλύπτουμε το ταψί με αλουμινόχαρτο. Ψήνουμε στους 200 C για 45 λεπτά περίπου στον αέρα.</a:t>
            </a:r>
          </a:p>
          <a:p>
            <a:pPr>
              <a:buNone/>
            </a:pPr>
            <a:r>
              <a:rPr lang="el-GR" dirty="0"/>
              <a:t>	Όσο ψήνονται οι πατάτες, πλάθουμε τον κιμά σε μέτρια μπιφτέκια.</a:t>
            </a:r>
            <a:br>
              <a:rPr lang="el-GR" dirty="0"/>
            </a:br>
            <a:r>
              <a:rPr lang="el-GR" dirty="0"/>
              <a:t>Αφαιρούμε το αλουμινόχαρτο και τοποθετούμε τα μπιφτέκια επάνω στις πατάτες.</a:t>
            </a:r>
          </a:p>
          <a:p>
            <a:pPr>
              <a:buNone/>
            </a:pPr>
            <a:r>
              <a:rPr lang="el-GR" dirty="0"/>
              <a:t>	Ψήνουμε για 30 λεπτά ακόμα, γυρίζοντας τα μπιφτέκια στη μέση του ψησίματος.</a:t>
            </a:r>
          </a:p>
          <a:p>
            <a:endParaRPr lang="el-GR" dirty="0"/>
          </a:p>
        </p:txBody>
      </p:sp>
      <p:pic>
        <p:nvPicPr>
          <p:cNvPr id="4" name="Εικόνα 20" descr="Αποτέλεσμα εικόνας για μπιφτέκια με πατάτες"/>
          <p:cNvPicPr/>
          <p:nvPr/>
        </p:nvPicPr>
        <p:blipFill>
          <a:blip r:embed="rId2" cstate="print"/>
          <a:srcRect/>
          <a:stretch>
            <a:fillRect/>
          </a:stretch>
        </p:blipFill>
        <p:spPr bwMode="auto">
          <a:xfrm>
            <a:off x="4644008" y="1700808"/>
            <a:ext cx="3448050" cy="230425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332656"/>
            <a:ext cx="8229600" cy="5760640"/>
          </a:xfrm>
        </p:spPr>
        <p:txBody>
          <a:bodyPr/>
          <a:lstStyle/>
          <a:p>
            <a:pPr algn="ctr">
              <a:buNone/>
            </a:pPr>
            <a:r>
              <a:rPr lang="el-GR" dirty="0"/>
              <a:t>Με αφορμή την ενότητα του μαθήματος της γλώσσας «Διατροφή», οι μαθητές της ΣΤ’ τάξης πρότειναν συνταγές με αγαπημένα τους γλυκά και φαγητά. </a:t>
            </a:r>
          </a:p>
          <a:p>
            <a:endParaRPr lang="el-GR" dirty="0"/>
          </a:p>
        </p:txBody>
      </p:sp>
      <p:pic>
        <p:nvPicPr>
          <p:cNvPr id="4" name="3 - Εικόνα" descr="C:\Users\testuser\Desktop\20181030181657_geniki.jpg"/>
          <p:cNvPicPr/>
          <p:nvPr/>
        </p:nvPicPr>
        <p:blipFill>
          <a:blip r:embed="rId2" cstate="print"/>
          <a:srcRect/>
          <a:stretch>
            <a:fillRect/>
          </a:stretch>
        </p:blipFill>
        <p:spPr bwMode="auto">
          <a:xfrm>
            <a:off x="1979712" y="2348880"/>
            <a:ext cx="5143500" cy="35242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r>
              <a:rPr lang="el-GR" dirty="0"/>
              <a:t>Κοτόπουλο με πατάτες στο φούρνο</a:t>
            </a:r>
            <a:br>
              <a:rPr lang="el-GR" dirty="0"/>
            </a:br>
            <a:endParaRPr lang="el-GR" dirty="0"/>
          </a:p>
        </p:txBody>
      </p:sp>
      <p:sp>
        <p:nvSpPr>
          <p:cNvPr id="3" name="Content Placeholder 2"/>
          <p:cNvSpPr>
            <a:spLocks noGrp="1"/>
          </p:cNvSpPr>
          <p:nvPr>
            <p:ph idx="1"/>
          </p:nvPr>
        </p:nvSpPr>
        <p:spPr/>
        <p:txBody>
          <a:bodyPr>
            <a:normAutofit fontScale="55000" lnSpcReduction="20000"/>
          </a:bodyPr>
          <a:lstStyle/>
          <a:p>
            <a:pPr>
              <a:buNone/>
            </a:pPr>
            <a:r>
              <a:rPr lang="el-GR" b="1" dirty="0"/>
              <a:t>Υλικά</a:t>
            </a:r>
            <a:endParaRPr lang="el-GR" dirty="0"/>
          </a:p>
          <a:p>
            <a:pPr>
              <a:buNone/>
            </a:pPr>
            <a:r>
              <a:rPr lang="el-GR" dirty="0"/>
              <a:t>1 κοτόπουλο </a:t>
            </a:r>
          </a:p>
          <a:p>
            <a:pPr>
              <a:buNone/>
            </a:pPr>
            <a:r>
              <a:rPr lang="el-GR" dirty="0"/>
              <a:t>6 πατάτες</a:t>
            </a:r>
          </a:p>
          <a:p>
            <a:pPr>
              <a:buNone/>
            </a:pPr>
            <a:r>
              <a:rPr lang="el-GR" dirty="0"/>
              <a:t>1 φλ. λάδι</a:t>
            </a:r>
          </a:p>
          <a:p>
            <a:pPr>
              <a:buNone/>
            </a:pPr>
            <a:r>
              <a:rPr lang="el-GR" dirty="0"/>
              <a:t>1 ½ ποτήρι νερό</a:t>
            </a:r>
          </a:p>
          <a:p>
            <a:pPr>
              <a:buNone/>
            </a:pPr>
            <a:r>
              <a:rPr lang="el-GR" dirty="0"/>
              <a:t>2 κ.σ. μουστάρδα</a:t>
            </a:r>
          </a:p>
          <a:p>
            <a:pPr>
              <a:buNone/>
            </a:pPr>
            <a:r>
              <a:rPr lang="el-GR" dirty="0"/>
              <a:t>1 λεμόνι</a:t>
            </a:r>
          </a:p>
          <a:p>
            <a:pPr>
              <a:buNone/>
            </a:pPr>
            <a:r>
              <a:rPr lang="el-GR" dirty="0"/>
              <a:t>3 σκελίδες σκόρδο</a:t>
            </a:r>
          </a:p>
          <a:p>
            <a:pPr>
              <a:buNone/>
            </a:pPr>
            <a:r>
              <a:rPr lang="el-GR" dirty="0"/>
              <a:t>1 κ.σ. ρίγανη</a:t>
            </a:r>
          </a:p>
          <a:p>
            <a:pPr>
              <a:buNone/>
            </a:pPr>
            <a:r>
              <a:rPr lang="el-GR" dirty="0"/>
              <a:t>Αλάτι και πιπέρι</a:t>
            </a:r>
          </a:p>
          <a:p>
            <a:pPr algn="ctr">
              <a:buNone/>
            </a:pPr>
            <a:br>
              <a:rPr lang="el-GR" dirty="0"/>
            </a:br>
            <a:r>
              <a:rPr lang="el-GR" b="1" dirty="0"/>
              <a:t>Εκτέλεση</a:t>
            </a:r>
            <a:endParaRPr lang="el-GR" dirty="0"/>
          </a:p>
          <a:p>
            <a:pPr algn="just">
              <a:buNone/>
            </a:pPr>
            <a:r>
              <a:rPr lang="el-GR" dirty="0"/>
              <a:t>	Αφού βάλουμε το κοτόπουλο σε ένα μεγάλο ταψί, κόβουμε τις πατάτες και τις απλώνουμε γύρω γύρω. Ρίχνουμε σε ένα σέικερ το λάδι με τη μουστάρδα, λίγο νεράκι και χτυπάμε καλά για μισό λεπτό, ενώ στη συνέχεια περιχύνουμε το μείγμα αυτό πάνω από το κοτόπουλο και τις πατάτες, ώστε να πάει παντού.</a:t>
            </a:r>
          </a:p>
          <a:p>
            <a:pPr algn="just">
              <a:buNone/>
            </a:pPr>
            <a:r>
              <a:rPr lang="el-GR" dirty="0"/>
              <a:t>	Αμέσως μετά, βγάζουμε το φλούδι του λεμονιού με ένα μαχαίρι και το πετάμε (για να μην πικρίζει το φαγητό), κόβουμε το εσωτερικό του σε 6 κομμάτια και τα τοποθετούμε ανάμεσα στις πατάτες, σε διάφορα σημεία του ταψιού. Ακολούθως, βάζουμε τις σκελίδες σκόρδου στο ταψί και αλατοπιπερώνουμε. Τέλος, ψήνουμε το φαγητό μας στους 180 βαθμούς για περίπου μία ώρα.</a:t>
            </a:r>
            <a:br>
              <a:rPr lang="el-GR" dirty="0"/>
            </a:br>
            <a:endParaRPr lang="el-GR" dirty="0"/>
          </a:p>
          <a:p>
            <a:endParaRPr lang="el-GR" dirty="0"/>
          </a:p>
        </p:txBody>
      </p:sp>
      <p:pic>
        <p:nvPicPr>
          <p:cNvPr id="4" name="Εικόνα 1" descr="Αποτέλεσμα εικόνας για κοτόπουλο με πατάτες στο φούρνο"/>
          <p:cNvPicPr/>
          <p:nvPr/>
        </p:nvPicPr>
        <p:blipFill>
          <a:blip r:embed="rId2" cstate="print"/>
          <a:srcRect/>
          <a:stretch>
            <a:fillRect/>
          </a:stretch>
        </p:blipFill>
        <p:spPr bwMode="auto">
          <a:xfrm>
            <a:off x="4283968" y="1700808"/>
            <a:ext cx="3888432" cy="216024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dirty="0"/>
            </a:br>
            <a:r>
              <a:rPr lang="el-GR" dirty="0"/>
              <a:t>Τσίχλες κοκκινιστές με ρύζι </a:t>
            </a:r>
            <a:br>
              <a:rPr lang="el-GR" dirty="0"/>
            </a:br>
            <a:endParaRPr lang="el-GR" dirty="0"/>
          </a:p>
        </p:txBody>
      </p:sp>
      <p:sp>
        <p:nvSpPr>
          <p:cNvPr id="3" name="2 - Θέση περιεχομένου"/>
          <p:cNvSpPr>
            <a:spLocks noGrp="1"/>
          </p:cNvSpPr>
          <p:nvPr>
            <p:ph idx="1"/>
          </p:nvPr>
        </p:nvSpPr>
        <p:spPr>
          <a:xfrm>
            <a:off x="467544" y="1556792"/>
            <a:ext cx="8229600" cy="4709160"/>
          </a:xfrm>
        </p:spPr>
        <p:txBody>
          <a:bodyPr>
            <a:normAutofit fontScale="47500" lnSpcReduction="20000"/>
          </a:bodyPr>
          <a:lstStyle/>
          <a:p>
            <a:pPr>
              <a:buNone/>
            </a:pPr>
            <a:r>
              <a:rPr lang="el-GR" b="1" dirty="0"/>
              <a:t>ΥΛΙΚΑ</a:t>
            </a:r>
            <a:endParaRPr lang="el-GR" dirty="0"/>
          </a:p>
          <a:p>
            <a:pPr>
              <a:buNone/>
            </a:pPr>
            <a:r>
              <a:rPr lang="el-GR" dirty="0"/>
              <a:t>12 τσίχλες</a:t>
            </a:r>
          </a:p>
          <a:p>
            <a:pPr>
              <a:buNone/>
            </a:pPr>
            <a:r>
              <a:rPr lang="el-GR" dirty="0"/>
              <a:t>½ κούπας χυμός πορτοκαλιού</a:t>
            </a:r>
          </a:p>
          <a:p>
            <a:pPr>
              <a:buNone/>
            </a:pPr>
            <a:r>
              <a:rPr lang="el-GR" dirty="0"/>
              <a:t>¼ κούπας χυμό λεμονιού</a:t>
            </a:r>
          </a:p>
          <a:p>
            <a:pPr>
              <a:buNone/>
            </a:pPr>
            <a:r>
              <a:rPr lang="el-GR" dirty="0"/>
              <a:t>1 </a:t>
            </a:r>
            <a:r>
              <a:rPr lang="el-GR" dirty="0" err="1"/>
              <a:t>κ.γ</a:t>
            </a:r>
            <a:r>
              <a:rPr lang="el-GR" dirty="0"/>
              <a:t>. μουστάρδα έτοιμη</a:t>
            </a:r>
          </a:p>
          <a:p>
            <a:pPr>
              <a:buNone/>
            </a:pPr>
            <a:r>
              <a:rPr lang="el-GR" dirty="0"/>
              <a:t>¼ κούπας λάδι</a:t>
            </a:r>
          </a:p>
          <a:p>
            <a:pPr>
              <a:buNone/>
            </a:pPr>
            <a:r>
              <a:rPr lang="el-GR" dirty="0"/>
              <a:t>¼ κούπας κονιάκ</a:t>
            </a:r>
          </a:p>
          <a:p>
            <a:pPr>
              <a:buNone/>
            </a:pPr>
            <a:r>
              <a:rPr lang="el-GR" dirty="0"/>
              <a:t>¼ κούπας κρασί κόκκινο</a:t>
            </a:r>
          </a:p>
          <a:p>
            <a:pPr>
              <a:buNone/>
            </a:pPr>
            <a:r>
              <a:rPr lang="el-GR" dirty="0"/>
              <a:t>400 </a:t>
            </a:r>
            <a:r>
              <a:rPr lang="el-GR" dirty="0" err="1"/>
              <a:t>γρ</a:t>
            </a:r>
            <a:r>
              <a:rPr lang="el-GR" dirty="0"/>
              <a:t>. </a:t>
            </a:r>
            <a:r>
              <a:rPr lang="el-GR" dirty="0" err="1"/>
              <a:t>ντοματάκια</a:t>
            </a:r>
            <a:r>
              <a:rPr lang="el-GR" dirty="0"/>
              <a:t> κονσέρβας ψιλοκομμένα</a:t>
            </a:r>
          </a:p>
          <a:p>
            <a:pPr>
              <a:buNone/>
            </a:pPr>
            <a:r>
              <a:rPr lang="el-GR" dirty="0"/>
              <a:t>1 κουταλιά κέτσαπ</a:t>
            </a:r>
          </a:p>
          <a:p>
            <a:pPr>
              <a:buNone/>
            </a:pPr>
            <a:r>
              <a:rPr lang="el-GR" dirty="0"/>
              <a:t>1 κουτάλι πελτέ ντομάτας </a:t>
            </a:r>
          </a:p>
          <a:p>
            <a:pPr>
              <a:buNone/>
            </a:pPr>
            <a:r>
              <a:rPr lang="el-GR" dirty="0"/>
              <a:t>6 κόκκους μπαχάρι </a:t>
            </a:r>
          </a:p>
          <a:p>
            <a:pPr>
              <a:buNone/>
            </a:pPr>
            <a:r>
              <a:rPr lang="el-GR" dirty="0"/>
              <a:t>1 </a:t>
            </a:r>
            <a:r>
              <a:rPr lang="el-GR" dirty="0" err="1"/>
              <a:t>κ.γ</a:t>
            </a:r>
            <a:r>
              <a:rPr lang="el-GR" dirty="0"/>
              <a:t>. μυρωδικά για κυνήγι </a:t>
            </a:r>
          </a:p>
          <a:p>
            <a:pPr>
              <a:buNone/>
            </a:pPr>
            <a:r>
              <a:rPr lang="el-GR" dirty="0"/>
              <a:t>1 ½ κούπας ρύζι για πιλάφι </a:t>
            </a:r>
          </a:p>
          <a:p>
            <a:pPr>
              <a:buNone/>
            </a:pPr>
            <a:r>
              <a:rPr lang="el-GR" dirty="0"/>
              <a:t>Αλάτι, πιπέρι </a:t>
            </a:r>
          </a:p>
          <a:p>
            <a:pPr algn="ctr">
              <a:buNone/>
            </a:pPr>
            <a:r>
              <a:rPr lang="el-GR" b="1" dirty="0"/>
              <a:t>ΕΚΤΕΛΕΣΗ </a:t>
            </a:r>
          </a:p>
          <a:p>
            <a:pPr algn="ctr">
              <a:buNone/>
            </a:pPr>
            <a:endParaRPr lang="el-GR" dirty="0"/>
          </a:p>
          <a:p>
            <a:pPr algn="just">
              <a:buNone/>
            </a:pPr>
            <a:r>
              <a:rPr lang="el-GR" dirty="0"/>
              <a:t>	Ανακατέψτε τους χυμούς με τη μουστάρδα κι αλείψτε καλά τα πουλιά. Σκεπάστε κι αφήστε τα να μαριναριστούν 12 ώρες στο ψυγείο. Βάλτε λάδι σε κατσαρόλα με βαρύ πάτο κι όταν ζεσταθεί , βάλτε μέσα τα πουλιά και σοτάρετε τα απ’ όλες τις πλευρές. Σβήστε τα με το κονιάκ και κατόπιν ρίξτε το κρασί, τη ντομάτα, το κέτσαπ, τον πελτέ και τα μυρωδικά. Αφήστε τα να βράσουν 40΄, ώσπου να μαλακώσουν. Βγάλτε τα πουλιά σε πιατέλα και διατηρήστε τα ζεστά. Στην κατσαρόλα ρίξτε το ρύζι και μία κούπα ζεστό νερό. Ανακατέψτε, σκεπάστε και σιγοβράστε το να μαλακώσει, 20΄περίπου. Μεταφέρετε το σε πιατέλα και τοποθετήστε επάνω τα πουλιά. Συνοδέψτε το με χωριάτικη σαλάτα.</a:t>
            </a:r>
          </a:p>
          <a:p>
            <a:endParaRPr lang="el-GR" dirty="0"/>
          </a:p>
        </p:txBody>
      </p:sp>
      <p:pic>
        <p:nvPicPr>
          <p:cNvPr id="4" name="3 - Εικόνα" descr="C:\Users\testuser\Desktop\TSIXLES-SALTSI-400x263.jpg"/>
          <p:cNvPicPr/>
          <p:nvPr/>
        </p:nvPicPr>
        <p:blipFill>
          <a:blip r:embed="rId2" cstate="print"/>
          <a:srcRect/>
          <a:stretch>
            <a:fillRect/>
          </a:stretch>
        </p:blipFill>
        <p:spPr bwMode="auto">
          <a:xfrm>
            <a:off x="4427984" y="1916832"/>
            <a:ext cx="3672408" cy="223224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dirty="0"/>
            </a:br>
            <a:r>
              <a:rPr lang="el-GR" dirty="0"/>
              <a:t>Κορμός</a:t>
            </a:r>
            <a:br>
              <a:rPr lang="el-GR" dirty="0"/>
            </a:br>
            <a:endParaRPr lang="el-GR" dirty="0"/>
          </a:p>
        </p:txBody>
      </p:sp>
      <p:sp>
        <p:nvSpPr>
          <p:cNvPr id="3" name="2 - Θέση περιεχομένου"/>
          <p:cNvSpPr>
            <a:spLocks noGrp="1"/>
          </p:cNvSpPr>
          <p:nvPr>
            <p:ph idx="1"/>
          </p:nvPr>
        </p:nvSpPr>
        <p:spPr/>
        <p:txBody>
          <a:bodyPr>
            <a:normAutofit fontScale="62500" lnSpcReduction="20000"/>
          </a:bodyPr>
          <a:lstStyle/>
          <a:p>
            <a:pPr>
              <a:buNone/>
            </a:pPr>
            <a:r>
              <a:rPr lang="el-GR" b="1" dirty="0"/>
              <a:t>ΥΛΙΚΑ</a:t>
            </a:r>
            <a:endParaRPr lang="el-GR" dirty="0"/>
          </a:p>
          <a:p>
            <a:pPr>
              <a:buNone/>
            </a:pPr>
            <a:r>
              <a:rPr lang="el-GR" dirty="0"/>
              <a:t>250 </a:t>
            </a:r>
            <a:r>
              <a:rPr lang="el-GR" dirty="0" err="1"/>
              <a:t>γρ</a:t>
            </a:r>
            <a:r>
              <a:rPr lang="el-GR" dirty="0"/>
              <a:t>. μπισκότα τύπου </a:t>
            </a:r>
            <a:r>
              <a:rPr lang="el-GR" dirty="0" err="1"/>
              <a:t>πτι</a:t>
            </a:r>
            <a:r>
              <a:rPr lang="el-GR" dirty="0"/>
              <a:t>-</a:t>
            </a:r>
            <a:r>
              <a:rPr lang="el-GR" dirty="0" err="1"/>
              <a:t>μπερ</a:t>
            </a:r>
            <a:endParaRPr lang="el-GR" dirty="0"/>
          </a:p>
          <a:p>
            <a:pPr>
              <a:buNone/>
            </a:pPr>
            <a:r>
              <a:rPr lang="el-GR" dirty="0"/>
              <a:t>195 </a:t>
            </a:r>
            <a:r>
              <a:rPr lang="el-GR" dirty="0" err="1"/>
              <a:t>γρ</a:t>
            </a:r>
            <a:r>
              <a:rPr lang="el-GR" dirty="0"/>
              <a:t>. </a:t>
            </a:r>
            <a:r>
              <a:rPr lang="en-US" dirty="0"/>
              <a:t>biscotti </a:t>
            </a:r>
            <a:r>
              <a:rPr lang="el-GR" dirty="0"/>
              <a:t>με φιστίκι </a:t>
            </a:r>
            <a:r>
              <a:rPr lang="el-GR" dirty="0" err="1"/>
              <a:t>Αιγίνης</a:t>
            </a:r>
            <a:r>
              <a:rPr lang="el-GR" dirty="0"/>
              <a:t> </a:t>
            </a:r>
          </a:p>
          <a:p>
            <a:pPr>
              <a:buNone/>
            </a:pPr>
            <a:r>
              <a:rPr lang="el-GR" dirty="0"/>
              <a:t>100 </a:t>
            </a:r>
            <a:r>
              <a:rPr lang="el-GR" dirty="0" err="1"/>
              <a:t>γρ</a:t>
            </a:r>
            <a:r>
              <a:rPr lang="el-GR" dirty="0"/>
              <a:t>. βούτυρο σε θερμοκρασία δωματίου</a:t>
            </a:r>
          </a:p>
          <a:p>
            <a:pPr>
              <a:buNone/>
            </a:pPr>
            <a:r>
              <a:rPr lang="el-GR" dirty="0"/>
              <a:t>60 </a:t>
            </a:r>
            <a:r>
              <a:rPr lang="el-GR" dirty="0" err="1"/>
              <a:t>γρ</a:t>
            </a:r>
            <a:r>
              <a:rPr lang="el-GR" dirty="0"/>
              <a:t>. κακάο</a:t>
            </a:r>
          </a:p>
          <a:p>
            <a:pPr>
              <a:buNone/>
            </a:pPr>
            <a:r>
              <a:rPr lang="el-GR" dirty="0"/>
              <a:t>400 </a:t>
            </a:r>
            <a:r>
              <a:rPr lang="el-GR" dirty="0" err="1"/>
              <a:t>γρ</a:t>
            </a:r>
            <a:r>
              <a:rPr lang="el-GR" dirty="0"/>
              <a:t>. ζαχαρούχο γάλα</a:t>
            </a:r>
          </a:p>
          <a:p>
            <a:pPr>
              <a:buNone/>
            </a:pPr>
            <a:r>
              <a:rPr lang="el-GR" dirty="0"/>
              <a:t>20 </a:t>
            </a:r>
            <a:r>
              <a:rPr lang="el-GR" dirty="0" err="1"/>
              <a:t>γρ</a:t>
            </a:r>
            <a:r>
              <a:rPr lang="el-GR" dirty="0"/>
              <a:t>. κονιάκ</a:t>
            </a:r>
          </a:p>
          <a:p>
            <a:pPr>
              <a:buNone/>
            </a:pPr>
            <a:r>
              <a:rPr lang="el-GR" dirty="0"/>
              <a:t>Έξτρα κακάο για το σερβίρισμα</a:t>
            </a:r>
          </a:p>
          <a:p>
            <a:pPr algn="ctr">
              <a:buNone/>
            </a:pPr>
            <a:r>
              <a:rPr lang="el-GR" b="1" dirty="0"/>
              <a:t>ΕΚΤΕΛΕΣΗ</a:t>
            </a:r>
            <a:endParaRPr lang="el-GR" dirty="0"/>
          </a:p>
          <a:p>
            <a:pPr algn="just">
              <a:buNone/>
            </a:pPr>
            <a:r>
              <a:rPr lang="el-GR" dirty="0"/>
              <a:t>	Τοποθετούμε μια μεμβράνη σε μία φόρμα διαστάσεων 23 Χ10 εκ. Φροντίζουμε να περισσεύει μεμβράνη έξω από την φόρμα. Σε ένα μπολ βάζουμε τα μπισκότα και τα καρύδια, τα σπάμε όλα μαζί με τα χέρια και αφήνουμε στην άκρη. Σε άλλο μπολ ρίχνουμε το βούτυρο και το κακάο κι ανακατεύουμε ελαφρά με μια ξύλινη κουτάλα. Στη συνέχεια προσθέτουμε το γάλα, το κονιάκ και στο τέλος τα μπισκότα. Ανακατεύουμε μέχρι να ομογενοποιηθεί το μίγμα. </a:t>
            </a:r>
          </a:p>
          <a:p>
            <a:pPr algn="just">
              <a:buNone/>
            </a:pPr>
            <a:r>
              <a:rPr lang="el-GR" dirty="0"/>
              <a:t>	Αδειάζουμε το μίγμα στην φόρμα και πιέζουμε να πάει παντού. Σκεπάζουμε την πάνω μεριά με τη μεμβράνη που περίσσεψε και το τοποθετούμε στο ψυγείο για τουλάχιστον 2 ώρες. Ξεφορμάρουμε και σερβίρουμε πασπαλίζοντας με κακάο. </a:t>
            </a:r>
          </a:p>
          <a:p>
            <a:endParaRPr lang="el-GR" dirty="0"/>
          </a:p>
        </p:txBody>
      </p:sp>
      <p:pic>
        <p:nvPicPr>
          <p:cNvPr id="4" name="3 - Εικόνα" descr="Αποτέλεσμα εικόνας για κορμός ζαχαρουχο γάλα"/>
          <p:cNvPicPr/>
          <p:nvPr/>
        </p:nvPicPr>
        <p:blipFill>
          <a:blip r:embed="rId2" cstate="print"/>
          <a:srcRect/>
          <a:stretch>
            <a:fillRect/>
          </a:stretch>
        </p:blipFill>
        <p:spPr bwMode="auto">
          <a:xfrm>
            <a:off x="5004048" y="1619862"/>
            <a:ext cx="3096344" cy="17716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dirty="0"/>
            </a:br>
            <a:r>
              <a:rPr lang="el-GR" dirty="0"/>
              <a:t>Σνίτσελ με πατάτες </a:t>
            </a:r>
            <a:br>
              <a:rPr lang="el-GR" dirty="0"/>
            </a:br>
            <a:endParaRPr lang="el-GR" dirty="0"/>
          </a:p>
        </p:txBody>
      </p:sp>
      <p:sp>
        <p:nvSpPr>
          <p:cNvPr id="3" name="2 - Θέση περιεχομένου"/>
          <p:cNvSpPr>
            <a:spLocks noGrp="1"/>
          </p:cNvSpPr>
          <p:nvPr>
            <p:ph idx="1"/>
          </p:nvPr>
        </p:nvSpPr>
        <p:spPr/>
        <p:txBody>
          <a:bodyPr>
            <a:normAutofit fontScale="40000" lnSpcReduction="20000"/>
          </a:bodyPr>
          <a:lstStyle/>
          <a:p>
            <a:pPr>
              <a:buNone/>
            </a:pPr>
            <a:r>
              <a:rPr lang="el-GR" b="1" dirty="0"/>
              <a:t>ΥΛΙΚΑ </a:t>
            </a:r>
            <a:endParaRPr lang="el-GR" dirty="0"/>
          </a:p>
          <a:p>
            <a:pPr>
              <a:buNone/>
            </a:pPr>
            <a:r>
              <a:rPr lang="el-GR" dirty="0"/>
              <a:t>4 χοιρινά σνίτσελ</a:t>
            </a:r>
          </a:p>
          <a:p>
            <a:pPr>
              <a:buNone/>
            </a:pPr>
            <a:r>
              <a:rPr lang="el-GR" dirty="0"/>
              <a:t>1 κιλό πατάτες</a:t>
            </a:r>
          </a:p>
          <a:p>
            <a:pPr>
              <a:buNone/>
            </a:pPr>
            <a:r>
              <a:rPr lang="el-GR" dirty="0"/>
              <a:t>ελαιόλαδο </a:t>
            </a:r>
          </a:p>
          <a:p>
            <a:pPr>
              <a:buNone/>
            </a:pPr>
            <a:r>
              <a:rPr lang="el-GR" dirty="0"/>
              <a:t>φέτες λεμονιού</a:t>
            </a:r>
          </a:p>
          <a:p>
            <a:pPr>
              <a:buNone/>
            </a:pPr>
            <a:r>
              <a:rPr lang="el-GR" dirty="0"/>
              <a:t>μαϊντανό ψιλοκομμένο</a:t>
            </a:r>
          </a:p>
          <a:p>
            <a:pPr>
              <a:buNone/>
            </a:pPr>
            <a:r>
              <a:rPr lang="el-GR" dirty="0"/>
              <a:t>αλάτι, πιπέρι </a:t>
            </a:r>
          </a:p>
          <a:p>
            <a:pPr>
              <a:buNone/>
            </a:pPr>
            <a:r>
              <a:rPr lang="el-GR" b="1" dirty="0"/>
              <a:t>(Για το </a:t>
            </a:r>
            <a:r>
              <a:rPr lang="el-GR" b="1" dirty="0" err="1"/>
              <a:t>πανάρισμα</a:t>
            </a:r>
            <a:r>
              <a:rPr lang="el-GR" b="1" dirty="0"/>
              <a:t>)</a:t>
            </a:r>
            <a:r>
              <a:rPr lang="el-GR" dirty="0"/>
              <a:t>2 αβγά χτυπημένα </a:t>
            </a:r>
          </a:p>
          <a:p>
            <a:pPr>
              <a:buNone/>
            </a:pPr>
            <a:r>
              <a:rPr lang="el-GR" dirty="0"/>
              <a:t>200γρ. αλεύρι </a:t>
            </a:r>
          </a:p>
          <a:p>
            <a:pPr>
              <a:buNone/>
            </a:pPr>
            <a:r>
              <a:rPr lang="el-GR" dirty="0"/>
              <a:t>200γρ. φρυγανιά τριμμένη</a:t>
            </a:r>
          </a:p>
          <a:p>
            <a:pPr>
              <a:buNone/>
            </a:pPr>
            <a:r>
              <a:rPr lang="el-GR" b="1" dirty="0"/>
              <a:t>Για τις πατάτες</a:t>
            </a:r>
            <a:endParaRPr lang="el-GR" dirty="0"/>
          </a:p>
          <a:p>
            <a:pPr>
              <a:buNone/>
            </a:pPr>
            <a:r>
              <a:rPr lang="el-GR" dirty="0"/>
              <a:t>½ φλιτζάνι ελαιόλαδο</a:t>
            </a:r>
          </a:p>
          <a:p>
            <a:pPr>
              <a:buNone/>
            </a:pPr>
            <a:r>
              <a:rPr lang="el-GR" dirty="0"/>
              <a:t>2 </a:t>
            </a:r>
            <a:r>
              <a:rPr lang="el-GR" dirty="0" err="1"/>
              <a:t>κουτ</a:t>
            </a:r>
            <a:r>
              <a:rPr lang="el-GR" dirty="0"/>
              <a:t>. σούπας αλάτι χοντρό</a:t>
            </a:r>
          </a:p>
          <a:p>
            <a:pPr>
              <a:buNone/>
            </a:pPr>
            <a:r>
              <a:rPr lang="el-GR" dirty="0"/>
              <a:t>1 </a:t>
            </a:r>
            <a:r>
              <a:rPr lang="el-GR" dirty="0" err="1"/>
              <a:t>κουτ</a:t>
            </a:r>
            <a:r>
              <a:rPr lang="el-GR" dirty="0"/>
              <a:t>. σούπας ξερή ρίγανη (ή θυμάρι)</a:t>
            </a:r>
          </a:p>
          <a:p>
            <a:pPr>
              <a:buNone/>
            </a:pPr>
            <a:r>
              <a:rPr lang="el-GR" dirty="0"/>
              <a:t>1 </a:t>
            </a:r>
            <a:r>
              <a:rPr lang="el-GR" dirty="0" err="1"/>
              <a:t>κουτ</a:t>
            </a:r>
            <a:r>
              <a:rPr lang="el-GR" dirty="0"/>
              <a:t>. σούπας πάπρικα καπνιστή</a:t>
            </a:r>
          </a:p>
          <a:p>
            <a:pPr>
              <a:buNone/>
            </a:pPr>
            <a:r>
              <a:rPr lang="el-GR" dirty="0"/>
              <a:t>πιπέρι </a:t>
            </a:r>
          </a:p>
          <a:p>
            <a:pPr algn="ctr">
              <a:buNone/>
            </a:pPr>
            <a:r>
              <a:rPr lang="el-GR" b="1" dirty="0"/>
              <a:t>ΕΚΤΕΛΕΣΗ </a:t>
            </a:r>
            <a:endParaRPr lang="el-GR" dirty="0"/>
          </a:p>
          <a:p>
            <a:pPr algn="just">
              <a:buNone/>
            </a:pPr>
            <a:r>
              <a:rPr lang="el-GR" dirty="0"/>
              <a:t>	Βάζετε τις πατάτες σε μια μεγάλη κατσαρόλα και τις καλύπτετε με νερό. Τις βράζετε για 30 λεπτά, τις σουρώνετε και τις αφήνετε στην άκρη.</a:t>
            </a:r>
          </a:p>
          <a:p>
            <a:pPr algn="just">
              <a:buNone/>
            </a:pPr>
            <a:r>
              <a:rPr lang="el-GR" dirty="0"/>
              <a:t>	Προθερμαίνετε το φούρνο στους 200°C. Ρίχνετε το ελαιόλαδο στη λαμαρίνα του φούρνου και την βάζετε στο φούρνο για να κάψει το λάδι. Κόβετε τις πατάτες στη μέση, πασπαλίζετε με τη ρίγανη, το χοντρό αλάτι, </a:t>
            </a:r>
            <a:r>
              <a:rPr lang="el-GR" dirty="0" err="1"/>
              <a:t>φρεσκοτριμμένο</a:t>
            </a:r>
            <a:r>
              <a:rPr lang="el-GR" dirty="0"/>
              <a:t> πιπέρι και την πάπρικα και τις ρίχνετε στη  λαμαρίνα. Τις απλώνετε και επαναφέρετε τη λαμαρίνα στο φούρνο. Ψήνετε για 1 ώρα περίπου μέχρι να χρυσίσουν.</a:t>
            </a:r>
          </a:p>
          <a:p>
            <a:pPr algn="just">
              <a:buNone/>
            </a:pPr>
            <a:r>
              <a:rPr lang="el-GR" dirty="0"/>
              <a:t>	Ετοιμάζετε τα σνίτσελ: Αλατοπιπερώνετε καλά όλα τα κομμάτια. Βάζετε σε ένα πιάτο το αλεύρι, σε ένα δεύτερο την τριμμένη φρυγανιά και σε ένα φαρδύ μπολ τα χτυπημένα αβγά. Περνάτε ένα </a:t>
            </a:r>
            <a:r>
              <a:rPr lang="el-GR" dirty="0" err="1"/>
              <a:t>ένα</a:t>
            </a:r>
            <a:r>
              <a:rPr lang="el-GR" dirty="0"/>
              <a:t> τα σνίτσελ από το αλεύρι. Τα βυθίζετε ένα </a:t>
            </a:r>
            <a:r>
              <a:rPr lang="el-GR" dirty="0" err="1"/>
              <a:t>ένα</a:t>
            </a:r>
            <a:r>
              <a:rPr lang="el-GR" dirty="0"/>
              <a:t> στα χτυπημένα αβγά. Τέλος, τα πανάρετε στην τριμμένη φρυγανιά.</a:t>
            </a:r>
          </a:p>
          <a:p>
            <a:pPr algn="just">
              <a:buNone/>
            </a:pPr>
            <a:r>
              <a:rPr lang="el-GR" dirty="0"/>
              <a:t>	Ζεσταίνετε ένα τηγάνι σε δυνατή φωτιά και ρίχνετε αρκετό ελαιόλαδο. Βάζετε ένα </a:t>
            </a:r>
            <a:r>
              <a:rPr lang="el-GR" dirty="0" err="1"/>
              <a:t>ένα</a:t>
            </a:r>
            <a:r>
              <a:rPr lang="el-GR" dirty="0"/>
              <a:t> τα σνίτσελ και τηγανίζετε για 3-4 λεπτά από την μία πλευρά μέχρι να πάρουν ωραίο χρώμα. Γυρίζετε με προσοχή και τηγανίζετε την δεύτερη πλευρά για 2-3 λεπτά. Αφήνετε τα σνίτσελ σε ένα σκεύος στρωμένο με απορροφητικό χαρτί για να στραγγίξουν. Σερβίρετε αμέσως με τις πατάτες προσθέτοντας τις φέτες λεμονιού και πασπαλίζοντας με λίγο ψιλοκομμένο μαϊντανό.</a:t>
            </a:r>
          </a:p>
          <a:p>
            <a:endParaRPr lang="el-GR" dirty="0"/>
          </a:p>
        </p:txBody>
      </p:sp>
      <p:pic>
        <p:nvPicPr>
          <p:cNvPr id="4" name="3 - Εικόνα" descr="Αποτέλεσμα εικόνας για σνίτσελ με πατάτες"/>
          <p:cNvPicPr/>
          <p:nvPr/>
        </p:nvPicPr>
        <p:blipFill>
          <a:blip r:embed="rId2" cstate="print"/>
          <a:srcRect/>
          <a:stretch>
            <a:fillRect/>
          </a:stretch>
        </p:blipFill>
        <p:spPr bwMode="auto">
          <a:xfrm>
            <a:off x="3995936" y="2060848"/>
            <a:ext cx="3452614" cy="201622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Τρουφάκια με καρύδι</a:t>
            </a:r>
          </a:p>
        </p:txBody>
      </p:sp>
      <p:sp>
        <p:nvSpPr>
          <p:cNvPr id="3" name="2 - Θέση περιεχομένου"/>
          <p:cNvSpPr>
            <a:spLocks noGrp="1"/>
          </p:cNvSpPr>
          <p:nvPr>
            <p:ph idx="1"/>
          </p:nvPr>
        </p:nvSpPr>
        <p:spPr/>
        <p:txBody>
          <a:bodyPr>
            <a:normAutofit fontScale="62500" lnSpcReduction="20000"/>
          </a:bodyPr>
          <a:lstStyle/>
          <a:p>
            <a:pPr>
              <a:buNone/>
            </a:pPr>
            <a:r>
              <a:rPr lang="el-GR" b="1" dirty="0"/>
              <a:t>ΥΛΙΚΑ </a:t>
            </a:r>
            <a:endParaRPr lang="el-GR" dirty="0"/>
          </a:p>
          <a:p>
            <a:pPr>
              <a:buNone/>
            </a:pPr>
            <a:r>
              <a:rPr lang="el-GR" dirty="0"/>
              <a:t>3 κούπες καρύδια αλεσμένα</a:t>
            </a:r>
          </a:p>
          <a:p>
            <a:pPr>
              <a:buNone/>
            </a:pPr>
            <a:r>
              <a:rPr lang="el-GR" dirty="0"/>
              <a:t>1 κουτί ζαχαρούχο γάλα</a:t>
            </a:r>
          </a:p>
          <a:p>
            <a:pPr>
              <a:buNone/>
            </a:pPr>
            <a:r>
              <a:rPr lang="el-GR" dirty="0"/>
              <a:t>1 κουτί κακάο σκόνη 125 </a:t>
            </a:r>
            <a:r>
              <a:rPr lang="el-GR" dirty="0" err="1"/>
              <a:t>γρ</a:t>
            </a:r>
            <a:r>
              <a:rPr lang="el-GR" dirty="0"/>
              <a:t>.</a:t>
            </a:r>
          </a:p>
          <a:p>
            <a:pPr>
              <a:buNone/>
            </a:pPr>
            <a:r>
              <a:rPr lang="el-GR" dirty="0"/>
              <a:t>1 σφηνάκι </a:t>
            </a:r>
            <a:r>
              <a:rPr lang="el-GR" dirty="0" err="1"/>
              <a:t>μπράντυ</a:t>
            </a:r>
            <a:endParaRPr lang="el-GR" dirty="0"/>
          </a:p>
          <a:p>
            <a:pPr>
              <a:buNone/>
            </a:pPr>
            <a:r>
              <a:rPr lang="el-GR" dirty="0"/>
              <a:t>1 κουταλάκι του γλυκού κανέλα</a:t>
            </a:r>
          </a:p>
          <a:p>
            <a:pPr>
              <a:buNone/>
            </a:pPr>
            <a:r>
              <a:rPr lang="el-GR" dirty="0"/>
              <a:t>1/2 κουταλάκι του γλυκού γαρίφαλο τριμμένο</a:t>
            </a:r>
          </a:p>
          <a:p>
            <a:pPr>
              <a:buNone/>
            </a:pPr>
            <a:r>
              <a:rPr lang="el-GR" dirty="0"/>
              <a:t>1 κουταλιά της σούπας άχνη ζάχαρη</a:t>
            </a:r>
          </a:p>
          <a:p>
            <a:pPr>
              <a:buNone/>
            </a:pPr>
            <a:r>
              <a:rPr lang="el-GR" dirty="0"/>
              <a:t>50 </a:t>
            </a:r>
            <a:r>
              <a:rPr lang="el-GR" dirty="0" err="1"/>
              <a:t>γρ</a:t>
            </a:r>
            <a:r>
              <a:rPr lang="el-GR" dirty="0"/>
              <a:t>. φρυγανιά τριμμένη (6-7 φρυγανιές)</a:t>
            </a:r>
          </a:p>
          <a:p>
            <a:pPr>
              <a:buNone/>
            </a:pPr>
            <a:r>
              <a:rPr lang="el-GR" dirty="0"/>
              <a:t>180-200 </a:t>
            </a:r>
            <a:r>
              <a:rPr lang="el-GR" dirty="0" err="1"/>
              <a:t>γρ</a:t>
            </a:r>
            <a:r>
              <a:rPr lang="el-GR" dirty="0"/>
              <a:t>. τρούφα για την επικάλυψη</a:t>
            </a:r>
          </a:p>
          <a:p>
            <a:pPr>
              <a:buNone/>
            </a:pPr>
            <a:r>
              <a:rPr lang="el-GR" dirty="0"/>
              <a:t>2 κουταλιές σούπας </a:t>
            </a:r>
            <a:r>
              <a:rPr lang="el-GR" dirty="0" err="1"/>
              <a:t>μπράντυ</a:t>
            </a:r>
            <a:r>
              <a:rPr lang="el-GR" dirty="0"/>
              <a:t> για το πλάσιμο</a:t>
            </a:r>
          </a:p>
          <a:p>
            <a:pPr algn="ctr">
              <a:buNone/>
            </a:pPr>
            <a:r>
              <a:rPr lang="el-GR" b="1" dirty="0"/>
              <a:t>ΕΚΤΕΛΕΣΗ</a:t>
            </a:r>
            <a:endParaRPr lang="el-GR" dirty="0"/>
          </a:p>
          <a:p>
            <a:pPr algn="just">
              <a:buNone/>
            </a:pPr>
            <a:r>
              <a:rPr lang="el-GR" dirty="0"/>
              <a:t>	Ανακατεύουμε με ένα κουτάλι όλα τα υλικά μαζί σε ένα μπολ μέχρι να ενωθούν σε μια σφιχτή ζύμη. Βάζουμε δυο κουταλιές </a:t>
            </a:r>
            <a:r>
              <a:rPr lang="el-GR" dirty="0" err="1"/>
              <a:t>μπράντυ</a:t>
            </a:r>
            <a:r>
              <a:rPr lang="el-GR" dirty="0"/>
              <a:t> σε ένα βαθύ πιάτο και βουτώντας τα δάχτυλα πλάθουμε μπαλίτσες στο μέγεθος μικρού καρυδιού. Τυλίγουμε τις μπαλίτσες στην τρούφα και τα τρουφάκια είναι έτοιμα. </a:t>
            </a:r>
          </a:p>
          <a:p>
            <a:r>
              <a:rPr lang="el-GR" dirty="0"/>
              <a:t> </a:t>
            </a:r>
          </a:p>
          <a:p>
            <a:pPr>
              <a:buNone/>
            </a:pPr>
            <a:endParaRPr lang="el-GR" dirty="0"/>
          </a:p>
        </p:txBody>
      </p:sp>
      <p:pic>
        <p:nvPicPr>
          <p:cNvPr id="4" name="3 - Εικόνα" descr="Αποτέλεσμα εικόνας για τρουφάκια με καρύδι"/>
          <p:cNvPicPr/>
          <p:nvPr/>
        </p:nvPicPr>
        <p:blipFill>
          <a:blip r:embed="rId2" cstate="print"/>
          <a:srcRect/>
          <a:stretch>
            <a:fillRect/>
          </a:stretch>
        </p:blipFill>
        <p:spPr bwMode="auto">
          <a:xfrm>
            <a:off x="4932040" y="2060848"/>
            <a:ext cx="3203848" cy="1800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Μπαμπαδάκια</a:t>
            </a:r>
            <a:endParaRPr lang="el-GR" dirty="0"/>
          </a:p>
        </p:txBody>
      </p:sp>
      <p:sp>
        <p:nvSpPr>
          <p:cNvPr id="3" name="2 - Θέση περιεχομένου"/>
          <p:cNvSpPr>
            <a:spLocks noGrp="1"/>
          </p:cNvSpPr>
          <p:nvPr>
            <p:ph idx="1"/>
          </p:nvPr>
        </p:nvSpPr>
        <p:spPr/>
        <p:txBody>
          <a:bodyPr>
            <a:normAutofit fontScale="40000" lnSpcReduction="20000"/>
          </a:bodyPr>
          <a:lstStyle/>
          <a:p>
            <a:pPr>
              <a:buNone/>
            </a:pPr>
            <a:r>
              <a:rPr lang="el-GR" b="1" dirty="0"/>
              <a:t>ΥΛΙΚΑ</a:t>
            </a:r>
            <a:endParaRPr lang="el-GR" dirty="0"/>
          </a:p>
          <a:p>
            <a:pPr>
              <a:buNone/>
            </a:pPr>
            <a:r>
              <a:rPr lang="el-GR" dirty="0"/>
              <a:t>300 </a:t>
            </a:r>
            <a:r>
              <a:rPr lang="el-GR" dirty="0" err="1"/>
              <a:t>γρ</a:t>
            </a:r>
            <a:r>
              <a:rPr lang="el-GR" dirty="0"/>
              <a:t>. αλεύρι</a:t>
            </a:r>
          </a:p>
          <a:p>
            <a:pPr>
              <a:buNone/>
            </a:pPr>
            <a:r>
              <a:rPr lang="el-GR" dirty="0"/>
              <a:t>100 </a:t>
            </a:r>
            <a:r>
              <a:rPr lang="el-GR" dirty="0" err="1"/>
              <a:t>γρ</a:t>
            </a:r>
            <a:r>
              <a:rPr lang="el-GR" dirty="0"/>
              <a:t>. βούτυρο ή μαργαρίνη λιωμένη </a:t>
            </a:r>
          </a:p>
          <a:p>
            <a:pPr>
              <a:buNone/>
            </a:pPr>
            <a:r>
              <a:rPr lang="el-GR" dirty="0"/>
              <a:t>250 </a:t>
            </a:r>
            <a:r>
              <a:rPr lang="en-US" dirty="0"/>
              <a:t>ml </a:t>
            </a:r>
            <a:r>
              <a:rPr lang="el-GR" dirty="0"/>
              <a:t> γάλα χλιαρό</a:t>
            </a:r>
          </a:p>
          <a:p>
            <a:pPr>
              <a:buNone/>
            </a:pPr>
            <a:r>
              <a:rPr lang="el-GR" dirty="0"/>
              <a:t>2 αβγά σε θερμοκρασία δωματίου</a:t>
            </a:r>
          </a:p>
          <a:p>
            <a:pPr>
              <a:buNone/>
            </a:pPr>
            <a:r>
              <a:rPr lang="el-GR" dirty="0"/>
              <a:t>2 </a:t>
            </a:r>
            <a:r>
              <a:rPr lang="el-GR" dirty="0" err="1"/>
              <a:t>κ.σ</a:t>
            </a:r>
            <a:r>
              <a:rPr lang="el-GR" dirty="0"/>
              <a:t>. ζάχαρη</a:t>
            </a:r>
          </a:p>
          <a:p>
            <a:pPr>
              <a:buNone/>
            </a:pPr>
            <a:r>
              <a:rPr lang="el-GR" dirty="0"/>
              <a:t>1 φακελάκι μαγιά σκόνη </a:t>
            </a:r>
          </a:p>
          <a:p>
            <a:pPr>
              <a:buNone/>
            </a:pPr>
            <a:r>
              <a:rPr lang="el-GR" dirty="0"/>
              <a:t>1 βανίλια </a:t>
            </a:r>
          </a:p>
          <a:p>
            <a:pPr>
              <a:buNone/>
            </a:pPr>
            <a:r>
              <a:rPr lang="el-GR" dirty="0"/>
              <a:t>½ </a:t>
            </a:r>
            <a:r>
              <a:rPr lang="el-GR" dirty="0" err="1"/>
              <a:t>κ.γ</a:t>
            </a:r>
            <a:r>
              <a:rPr lang="el-GR" dirty="0"/>
              <a:t>. αλάτι </a:t>
            </a:r>
          </a:p>
          <a:p>
            <a:pPr>
              <a:buNone/>
            </a:pPr>
            <a:r>
              <a:rPr lang="el-GR" dirty="0"/>
              <a:t>Ξύσμα ενός λεμονιού</a:t>
            </a:r>
          </a:p>
          <a:p>
            <a:pPr>
              <a:buNone/>
            </a:pPr>
            <a:r>
              <a:rPr lang="el-GR" dirty="0"/>
              <a:t>(Για το σιρόπι)</a:t>
            </a:r>
          </a:p>
          <a:p>
            <a:pPr>
              <a:buNone/>
            </a:pPr>
            <a:r>
              <a:rPr lang="el-GR" dirty="0"/>
              <a:t>2 κούπες ζάχαρη </a:t>
            </a:r>
          </a:p>
          <a:p>
            <a:pPr>
              <a:buNone/>
            </a:pPr>
            <a:r>
              <a:rPr lang="el-GR" dirty="0"/>
              <a:t>2 ½ κούπες νερό </a:t>
            </a:r>
          </a:p>
          <a:p>
            <a:pPr>
              <a:buNone/>
            </a:pPr>
            <a:r>
              <a:rPr lang="el-GR" dirty="0"/>
              <a:t>Χυμό μισού λεμονιού</a:t>
            </a:r>
          </a:p>
          <a:p>
            <a:pPr>
              <a:buNone/>
            </a:pPr>
            <a:r>
              <a:rPr lang="el-GR" dirty="0"/>
              <a:t>1 βανίλια </a:t>
            </a:r>
          </a:p>
          <a:p>
            <a:pPr>
              <a:buNone/>
            </a:pPr>
            <a:r>
              <a:rPr lang="el-GR" dirty="0"/>
              <a:t>1 </a:t>
            </a:r>
            <a:r>
              <a:rPr lang="el-GR" dirty="0" err="1"/>
              <a:t>σφηνοπότηρο</a:t>
            </a:r>
            <a:r>
              <a:rPr lang="el-GR" dirty="0"/>
              <a:t> κονιάκ ή ρούμι</a:t>
            </a:r>
          </a:p>
          <a:p>
            <a:pPr>
              <a:buNone/>
            </a:pPr>
            <a:r>
              <a:rPr lang="el-GR" dirty="0"/>
              <a:t>Λίγη μαρμελάδα βερίκοκο για το άλειμμα </a:t>
            </a:r>
          </a:p>
          <a:p>
            <a:pPr algn="ctr">
              <a:buNone/>
            </a:pPr>
            <a:endParaRPr lang="el-GR" b="1" dirty="0"/>
          </a:p>
          <a:p>
            <a:pPr algn="ctr">
              <a:buNone/>
            </a:pPr>
            <a:r>
              <a:rPr lang="el-GR" b="1" dirty="0"/>
              <a:t>ΕΚΤΕΛΕΣΗ </a:t>
            </a:r>
            <a:endParaRPr lang="el-GR" dirty="0"/>
          </a:p>
          <a:p>
            <a:pPr algn="just">
              <a:buNone/>
            </a:pPr>
            <a:r>
              <a:rPr lang="el-GR" dirty="0"/>
              <a:t>	Χτυπάω τη σαντιγί και τη βάζω στο ψυγείο. Σε ένα μπολ ρίχνω το γάλα, τη ζάχαρη και τη μαγιά και τα ανακατεύω. Προσθέτω τα αυγά, το λιωμένο βούτυρο, το αλάτι, το ξύσμα και τη βανίλια. Ανακατεύοντας ρίχνω και το αλεύρι μέχρι να έχω ένα μίγμα παχύρευστο και κολλώδες. Αδειάζω  το μίγμα με τη βοήθεια ενός κουταλιού σε 12 υποδοχές για </a:t>
            </a:r>
            <a:r>
              <a:rPr lang="el-GR" dirty="0" err="1"/>
              <a:t>μάφινς</a:t>
            </a:r>
            <a:r>
              <a:rPr lang="el-GR" dirty="0"/>
              <a:t> βουτυρωμένες και αλευρωμένες και αφήνω το μίγμα να φουσκώσει μέχρι το χείλος από τις θήκες για 30 λεπτά. Ψήνω στους 170 βαθμούς για 30 λεπτά περίπου. </a:t>
            </a:r>
          </a:p>
          <a:p>
            <a:pPr algn="just">
              <a:buNone/>
            </a:pPr>
            <a:r>
              <a:rPr lang="el-GR" dirty="0"/>
              <a:t>	Βράζω το σιρόπι για 2-3  λεπτά μόνο και προσθέτω στο τέλος τη βανίλια και το ποτό. Βουτάω τα χλιαρά </a:t>
            </a:r>
            <a:r>
              <a:rPr lang="el-GR" dirty="0" err="1"/>
              <a:t>μπαμπαδάκια</a:t>
            </a:r>
            <a:r>
              <a:rPr lang="el-GR" dirty="0"/>
              <a:t> στο ζεστό σιρόπι, αφού κόψω πρώτα λίγο το καπάκι από πάνω. Για να σιροπιαστούν καλύτερα, τα αφήνω σε πιατέλα για 2 λεπτά περίπου και στη συνέχεια τα γεμίζω με σαντιγί και αλείφω την επιφάνεια με λίγη μαρμελάδα αραιωμένη  με κονιάκ. </a:t>
            </a:r>
          </a:p>
        </p:txBody>
      </p:sp>
      <p:pic>
        <p:nvPicPr>
          <p:cNvPr id="4" name="3 - Εικόνα" descr="Αποτέλεσμα εικόνας για μπαμπαδάκια"/>
          <p:cNvPicPr/>
          <p:nvPr/>
        </p:nvPicPr>
        <p:blipFill>
          <a:blip r:embed="rId2" cstate="print"/>
          <a:srcRect/>
          <a:stretch>
            <a:fillRect/>
          </a:stretch>
        </p:blipFill>
        <p:spPr bwMode="auto">
          <a:xfrm>
            <a:off x="4139952" y="2204864"/>
            <a:ext cx="3096344" cy="215789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Τηγανίτες</a:t>
            </a:r>
          </a:p>
        </p:txBody>
      </p:sp>
      <p:sp>
        <p:nvSpPr>
          <p:cNvPr id="3" name="2 - Θέση περιεχομένου"/>
          <p:cNvSpPr>
            <a:spLocks noGrp="1"/>
          </p:cNvSpPr>
          <p:nvPr>
            <p:ph idx="1"/>
          </p:nvPr>
        </p:nvSpPr>
        <p:spPr/>
        <p:txBody>
          <a:bodyPr>
            <a:normAutofit fontScale="92500" lnSpcReduction="10000"/>
          </a:bodyPr>
          <a:lstStyle/>
          <a:p>
            <a:pPr>
              <a:buNone/>
            </a:pPr>
            <a:r>
              <a:rPr lang="el-GR" b="1" dirty="0"/>
              <a:t>ΥΛΙΚΑ</a:t>
            </a:r>
            <a:endParaRPr lang="el-GR" dirty="0"/>
          </a:p>
          <a:p>
            <a:pPr>
              <a:buNone/>
            </a:pPr>
            <a:r>
              <a:rPr lang="el-GR" dirty="0"/>
              <a:t>3 αυγά</a:t>
            </a:r>
          </a:p>
          <a:p>
            <a:pPr>
              <a:buNone/>
            </a:pPr>
            <a:r>
              <a:rPr lang="el-GR" dirty="0"/>
              <a:t>2 </a:t>
            </a:r>
            <a:r>
              <a:rPr lang="el-GR" dirty="0" err="1"/>
              <a:t>κ.σ</a:t>
            </a:r>
            <a:r>
              <a:rPr lang="el-GR" dirty="0"/>
              <a:t>. ζάχαρη</a:t>
            </a:r>
          </a:p>
          <a:p>
            <a:pPr>
              <a:buNone/>
            </a:pPr>
            <a:r>
              <a:rPr lang="el-GR" dirty="0"/>
              <a:t>1 κούπα γάλα ή γιαούρτι</a:t>
            </a:r>
          </a:p>
          <a:p>
            <a:pPr>
              <a:buNone/>
            </a:pPr>
            <a:r>
              <a:rPr lang="el-GR" dirty="0"/>
              <a:t>2 κούπες αλεύρι που φουσκώνει μόνο του</a:t>
            </a:r>
          </a:p>
          <a:p>
            <a:pPr algn="ctr">
              <a:buNone/>
            </a:pPr>
            <a:r>
              <a:rPr lang="el-GR" b="1" dirty="0"/>
              <a:t>ΕΚΤΕΛΕΣΗ</a:t>
            </a:r>
            <a:endParaRPr lang="el-GR" dirty="0"/>
          </a:p>
          <a:p>
            <a:pPr algn="just">
              <a:buNone/>
            </a:pPr>
            <a:r>
              <a:rPr lang="el-GR" dirty="0"/>
              <a:t>	Βάλτε τα υλικά σε ένα μπολ και ανακατέψτε τα καλά. Στη συνέχεια, βάλτε το χυλό στο ψυγείο για περίπου 30’. Σε ένα βαθύ τηγάνι βάλτε λάδι. Όταν κάψει καλά, προσθέστε το χυλό σε δόσεις. Μπορείτε να τις απολαύσετε με μέλι και κανέλα</a:t>
            </a:r>
          </a:p>
        </p:txBody>
      </p:sp>
      <p:pic>
        <p:nvPicPr>
          <p:cNvPr id="4" name="3 - Εικόνα" descr="Αποτέλεσμα εικόνας για τηγανίτες"/>
          <p:cNvPicPr/>
          <p:nvPr/>
        </p:nvPicPr>
        <p:blipFill>
          <a:blip r:embed="rId2" cstate="print"/>
          <a:srcRect/>
          <a:stretch>
            <a:fillRect/>
          </a:stretch>
        </p:blipFill>
        <p:spPr bwMode="auto">
          <a:xfrm>
            <a:off x="4788024" y="1772816"/>
            <a:ext cx="3528392" cy="158417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dirty="0"/>
            </a:br>
            <a:r>
              <a:rPr lang="el-GR" dirty="0"/>
              <a:t>Κρέπες</a:t>
            </a:r>
            <a:br>
              <a:rPr lang="el-GR" dirty="0"/>
            </a:b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b="1" dirty="0"/>
              <a:t>ΥΛΙΚΑ</a:t>
            </a:r>
            <a:endParaRPr lang="el-GR" dirty="0"/>
          </a:p>
          <a:p>
            <a:pPr>
              <a:buNone/>
            </a:pPr>
            <a:r>
              <a:rPr lang="el-GR" dirty="0"/>
              <a:t>1 κούπα αλεύρι</a:t>
            </a:r>
          </a:p>
          <a:p>
            <a:pPr>
              <a:buNone/>
            </a:pPr>
            <a:r>
              <a:rPr lang="el-GR" dirty="0"/>
              <a:t>1 </a:t>
            </a:r>
            <a:r>
              <a:rPr lang="el-GR" dirty="0" err="1"/>
              <a:t>κ.γ</a:t>
            </a:r>
            <a:r>
              <a:rPr lang="el-GR" dirty="0"/>
              <a:t>. αλάτι</a:t>
            </a:r>
          </a:p>
          <a:p>
            <a:pPr>
              <a:buNone/>
            </a:pPr>
            <a:r>
              <a:rPr lang="el-GR" dirty="0"/>
              <a:t>1 ½ κούπα γάλα</a:t>
            </a:r>
          </a:p>
          <a:p>
            <a:pPr>
              <a:buNone/>
            </a:pPr>
            <a:r>
              <a:rPr lang="el-GR" dirty="0"/>
              <a:t>2 αβγά </a:t>
            </a:r>
          </a:p>
          <a:p>
            <a:pPr>
              <a:buNone/>
            </a:pPr>
            <a:r>
              <a:rPr lang="el-GR" dirty="0"/>
              <a:t>3 </a:t>
            </a:r>
            <a:r>
              <a:rPr lang="el-GR" dirty="0" err="1"/>
              <a:t>κ.σ</a:t>
            </a:r>
            <a:r>
              <a:rPr lang="el-GR" dirty="0"/>
              <a:t>. λάδι</a:t>
            </a:r>
          </a:p>
          <a:p>
            <a:pPr>
              <a:buNone/>
            </a:pPr>
            <a:endParaRPr lang="el-GR" dirty="0"/>
          </a:p>
          <a:p>
            <a:pPr algn="ctr">
              <a:buNone/>
            </a:pPr>
            <a:r>
              <a:rPr lang="el-GR" b="1" dirty="0"/>
              <a:t>ΕΚΤΕΛΕΣΗ</a:t>
            </a:r>
            <a:endParaRPr lang="el-GR" dirty="0"/>
          </a:p>
          <a:p>
            <a:pPr algn="just">
              <a:buNone/>
            </a:pPr>
            <a:r>
              <a:rPr lang="el-GR" dirty="0"/>
              <a:t>	Βάλτε το αλεύρι, τη ζάχαρη και το αλάτι σε ένα μπολ και ανακατέψτε. Προσθέστε το γάλα, τα αβγά και το λάδι και ανακατέψτε καλά με ένα </a:t>
            </a:r>
            <a:r>
              <a:rPr lang="el-GR" dirty="0" err="1"/>
              <a:t>αβγοδάρτη</a:t>
            </a:r>
            <a:r>
              <a:rPr lang="el-GR" dirty="0"/>
              <a:t>, μέχρι να έχετε ένα ομοιόμορφο μίγμα. Σε ένα μεγάλο </a:t>
            </a:r>
            <a:r>
              <a:rPr lang="el-GR" dirty="0" err="1"/>
              <a:t>αντικολλητικό</a:t>
            </a:r>
            <a:r>
              <a:rPr lang="el-GR" dirty="0"/>
              <a:t> τηγάνι  τοποθετήστε  μια δόση μείγματος. Γυρίστε  την κρέπα, ώστε  να ψηθεί μερικά λεπτά και από την άλλη μεριά, και ύστερα βάλτε  τη σε ένα πιάτο και επαναλάβετε  τη διαδικασία.</a:t>
            </a:r>
          </a:p>
        </p:txBody>
      </p:sp>
      <p:pic>
        <p:nvPicPr>
          <p:cNvPr id="4" name="3 - Εικόνα" descr="Αποτέλεσμα εικόνας για κρέπες"/>
          <p:cNvPicPr/>
          <p:nvPr/>
        </p:nvPicPr>
        <p:blipFill>
          <a:blip r:embed="rId2" cstate="print"/>
          <a:srcRect/>
          <a:stretch>
            <a:fillRect/>
          </a:stretch>
        </p:blipFill>
        <p:spPr bwMode="auto">
          <a:xfrm>
            <a:off x="3851920" y="1772816"/>
            <a:ext cx="3676650" cy="208823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TotalTime>
  <Words>2936</Words>
  <Application>Microsoft Office PowerPoint</Application>
  <PresentationFormat>Προβολή στην οθόνη (4:3)</PresentationFormat>
  <Paragraphs>257</Paragraphs>
  <Slides>20</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20</vt:i4>
      </vt:variant>
    </vt:vector>
  </HeadingPairs>
  <TitlesOfParts>
    <vt:vector size="28" baseType="lpstr">
      <vt:lpstr>Arial</vt:lpstr>
      <vt:lpstr>Book Antiqua</vt:lpstr>
      <vt:lpstr>Lucida Sans</vt:lpstr>
      <vt:lpstr>Times New Roman</vt:lpstr>
      <vt:lpstr>Wingdings</vt:lpstr>
      <vt:lpstr>Wingdings 2</vt:lpstr>
      <vt:lpstr>Wingdings 3</vt:lpstr>
      <vt:lpstr>Αποκορύφωμα</vt:lpstr>
      <vt:lpstr>Δiατροφη στην νεοτερη ελλαδα</vt:lpstr>
      <vt:lpstr>Παρουσίαση του PowerPoint</vt:lpstr>
      <vt:lpstr> Τσίχλες κοκκινιστές με ρύζι  </vt:lpstr>
      <vt:lpstr> Κορμός </vt:lpstr>
      <vt:lpstr> Σνίτσελ με πατάτες  </vt:lpstr>
      <vt:lpstr>Τρουφάκια με καρύδι</vt:lpstr>
      <vt:lpstr>Μπαμπαδάκια</vt:lpstr>
      <vt:lpstr>Τηγανίτες</vt:lpstr>
      <vt:lpstr> Κρέπες </vt:lpstr>
      <vt:lpstr> Τσιπούρες στο φούρνο  </vt:lpstr>
      <vt:lpstr> Καροτόσουπα βελουτέ  </vt:lpstr>
      <vt:lpstr>Μυρμηγκάτο </vt:lpstr>
      <vt:lpstr> Μακαρόνια με κιμά </vt:lpstr>
      <vt:lpstr> Κέικ σοκολάτα </vt:lpstr>
      <vt:lpstr> Γεμιστά με κιμά  </vt:lpstr>
      <vt:lpstr> Μουσακάς  </vt:lpstr>
      <vt:lpstr> Ρατατούι  </vt:lpstr>
      <vt:lpstr> Βαρένικα </vt:lpstr>
      <vt:lpstr> Μπιφτέκια με  πατάτες  </vt:lpstr>
      <vt:lpstr> Κοτόπουλο με πατάτες στο φούρνο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Δiατροφη στον κοσμο</dc:title>
  <dc:creator>HP_Compaq</dc:creator>
  <cp:lastModifiedBy>11dimdra</cp:lastModifiedBy>
  <cp:revision>21</cp:revision>
  <dcterms:created xsi:type="dcterms:W3CDTF">2019-11-27T08:05:43Z</dcterms:created>
  <dcterms:modified xsi:type="dcterms:W3CDTF">2019-12-06T08:16:54Z</dcterms:modified>
</cp:coreProperties>
</file>